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6"/>
  </p:handoutMasterIdLst>
  <p:sldIdLst>
    <p:sldId id="2835" r:id="rId3"/>
    <p:sldId id="2834" r:id="rId4"/>
    <p:sldId id="2836" r:id="rId5"/>
    <p:sldId id="2844" r:id="rId6"/>
    <p:sldId id="2843" r:id="rId7"/>
    <p:sldId id="2837" r:id="rId8"/>
    <p:sldId id="2853" r:id="rId9"/>
    <p:sldId id="2845" r:id="rId10"/>
    <p:sldId id="2838" r:id="rId11"/>
    <p:sldId id="2848" r:id="rId12"/>
    <p:sldId id="2857" r:id="rId13"/>
    <p:sldId id="2858" r:id="rId14"/>
    <p:sldId id="2864" r:id="rId15"/>
    <p:sldId id="2855" r:id="rId16"/>
    <p:sldId id="2839" r:id="rId17"/>
    <p:sldId id="2851" r:id="rId18"/>
    <p:sldId id="2859" r:id="rId20"/>
    <p:sldId id="2860" r:id="rId21"/>
    <p:sldId id="2861" r:id="rId22"/>
    <p:sldId id="2862" r:id="rId23"/>
    <p:sldId id="2863" r:id="rId24"/>
    <p:sldId id="2840" r:id="rId25"/>
  </p:sldIdLst>
  <p:sldSz cx="12192000" cy="6858000"/>
  <p:notesSz cx="6858000" cy="9144000"/>
  <p:embeddedFontLst>
    <p:embeddedFont>
      <p:font typeface="微软雅黑" panose="020B0503020204020204" charset="-122"/>
      <p:regular r:id="rId30"/>
    </p:embeddedFont>
    <p:embeddedFont>
      <p:font typeface="等线" panose="02010600030101010101" charset="-122"/>
      <p:regular r:id="rId31"/>
    </p:embeddedFont>
    <p:embeddedFont>
      <p:font typeface="站酷小薇LOGO体" panose="02010600010101010101" pitchFamily="2" charset="-122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等线 Light" panose="02010600030101010101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90" userDrawn="1">
          <p15:clr>
            <a:srgbClr val="A4A3A4"/>
          </p15:clr>
        </p15:guide>
        <p15:guide id="4" pos="190" userDrawn="1">
          <p15:clr>
            <a:srgbClr val="A4A3A4"/>
          </p15:clr>
        </p15:guide>
        <p15:guide id="5" orient="horz" pos="4168" userDrawn="1">
          <p15:clr>
            <a:srgbClr val="A4A3A4"/>
          </p15:clr>
        </p15:guide>
        <p15:guide id="6" orient="horz" pos="1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7B4"/>
    <a:srgbClr val="277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940" y="952"/>
      </p:cViewPr>
      <p:guideLst>
        <p:guide orient="horz" pos="2185"/>
        <p:guide pos="3840"/>
        <p:guide pos="7490"/>
        <p:guide pos="190"/>
        <p:guide orient="horz" pos="4168"/>
        <p:guide orient="horz" pos="1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318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6F2E7-BC8C-4C37-B499-1474474280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7529D-4DC1-4104-9435-494D6DA8A2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7529D-4DC1-4104-9435-494D6DA8A2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C9227-2B63-4C79-921F-7A294385E9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4D69D-56CD-47AE-BC9C-E7A68ED247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3" Type="http://schemas.openxmlformats.org/officeDocument/2006/relationships/slideLayout" Target="../slideLayouts/slideLayout7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tags" Target="../tags/tag6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4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54.xml"/><Relationship Id="rId25" Type="http://schemas.openxmlformats.org/officeDocument/2006/relationships/tags" Target="../tags/tag153.xml"/><Relationship Id="rId24" Type="http://schemas.openxmlformats.org/officeDocument/2006/relationships/tags" Target="../tags/tag152.xml"/><Relationship Id="rId23" Type="http://schemas.openxmlformats.org/officeDocument/2006/relationships/tags" Target="../tags/tag151.xml"/><Relationship Id="rId22" Type="http://schemas.openxmlformats.org/officeDocument/2006/relationships/tags" Target="../tags/tag150.xml"/><Relationship Id="rId21" Type="http://schemas.openxmlformats.org/officeDocument/2006/relationships/tags" Target="../tags/tag149.xml"/><Relationship Id="rId20" Type="http://schemas.openxmlformats.org/officeDocument/2006/relationships/tags" Target="../tags/tag148.xml"/><Relationship Id="rId2" Type="http://schemas.openxmlformats.org/officeDocument/2006/relationships/tags" Target="../tags/tag130.xml"/><Relationship Id="rId19" Type="http://schemas.openxmlformats.org/officeDocument/2006/relationships/tags" Target="../tags/tag147.xml"/><Relationship Id="rId18" Type="http://schemas.openxmlformats.org/officeDocument/2006/relationships/tags" Target="../tags/tag146.xml"/><Relationship Id="rId17" Type="http://schemas.openxmlformats.org/officeDocument/2006/relationships/tags" Target="../tags/tag145.xml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tags" Target="../tags/tag1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3" Type="http://schemas.openxmlformats.org/officeDocument/2006/relationships/notesSlide" Target="../notesSlides/notesSlide1.xml"/><Relationship Id="rId42" Type="http://schemas.openxmlformats.org/officeDocument/2006/relationships/slideLayout" Target="../slideLayouts/slideLayout7.xml"/><Relationship Id="rId41" Type="http://schemas.openxmlformats.org/officeDocument/2006/relationships/tags" Target="../tags/tag219.xml"/><Relationship Id="rId40" Type="http://schemas.openxmlformats.org/officeDocument/2006/relationships/tags" Target="../tags/tag218.xml"/><Relationship Id="rId4" Type="http://schemas.openxmlformats.org/officeDocument/2006/relationships/tags" Target="../tags/tag182.xml"/><Relationship Id="rId39" Type="http://schemas.openxmlformats.org/officeDocument/2006/relationships/tags" Target="../tags/tag217.xml"/><Relationship Id="rId38" Type="http://schemas.openxmlformats.org/officeDocument/2006/relationships/tags" Target="../tags/tag216.xml"/><Relationship Id="rId37" Type="http://schemas.openxmlformats.org/officeDocument/2006/relationships/tags" Target="../tags/tag215.xml"/><Relationship Id="rId36" Type="http://schemas.openxmlformats.org/officeDocument/2006/relationships/tags" Target="../tags/tag214.xml"/><Relationship Id="rId35" Type="http://schemas.openxmlformats.org/officeDocument/2006/relationships/tags" Target="../tags/tag213.xml"/><Relationship Id="rId34" Type="http://schemas.openxmlformats.org/officeDocument/2006/relationships/tags" Target="../tags/tag212.xml"/><Relationship Id="rId33" Type="http://schemas.openxmlformats.org/officeDocument/2006/relationships/tags" Target="../tags/tag211.xml"/><Relationship Id="rId32" Type="http://schemas.openxmlformats.org/officeDocument/2006/relationships/tags" Target="../tags/tag210.xml"/><Relationship Id="rId31" Type="http://schemas.openxmlformats.org/officeDocument/2006/relationships/tags" Target="../tags/tag209.xml"/><Relationship Id="rId30" Type="http://schemas.openxmlformats.org/officeDocument/2006/relationships/tags" Target="../tags/tag208.xml"/><Relationship Id="rId3" Type="http://schemas.openxmlformats.org/officeDocument/2006/relationships/tags" Target="../tags/tag181.xml"/><Relationship Id="rId29" Type="http://schemas.openxmlformats.org/officeDocument/2006/relationships/tags" Target="../tags/tag207.xml"/><Relationship Id="rId28" Type="http://schemas.openxmlformats.org/officeDocument/2006/relationships/tags" Target="../tags/tag206.xml"/><Relationship Id="rId27" Type="http://schemas.openxmlformats.org/officeDocument/2006/relationships/tags" Target="../tags/tag205.xml"/><Relationship Id="rId26" Type="http://schemas.openxmlformats.org/officeDocument/2006/relationships/tags" Target="../tags/tag204.xml"/><Relationship Id="rId25" Type="http://schemas.openxmlformats.org/officeDocument/2006/relationships/tags" Target="../tags/tag203.xml"/><Relationship Id="rId24" Type="http://schemas.openxmlformats.org/officeDocument/2006/relationships/tags" Target="../tags/tag202.xml"/><Relationship Id="rId23" Type="http://schemas.openxmlformats.org/officeDocument/2006/relationships/tags" Target="../tags/tag201.xml"/><Relationship Id="rId22" Type="http://schemas.openxmlformats.org/officeDocument/2006/relationships/tags" Target="../tags/tag200.xml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tags" Target="../tags/tag180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tags" Target="../tags/tag19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tags" Target="../tags/tag1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245.xml"/><Relationship Id="rId25" Type="http://schemas.openxmlformats.org/officeDocument/2006/relationships/tags" Target="../tags/tag244.xml"/><Relationship Id="rId24" Type="http://schemas.openxmlformats.org/officeDocument/2006/relationships/tags" Target="../tags/tag243.xml"/><Relationship Id="rId23" Type="http://schemas.openxmlformats.org/officeDocument/2006/relationships/tags" Target="../tags/tag242.xml"/><Relationship Id="rId22" Type="http://schemas.openxmlformats.org/officeDocument/2006/relationships/tags" Target="../tags/tag241.xml"/><Relationship Id="rId21" Type="http://schemas.openxmlformats.org/officeDocument/2006/relationships/tags" Target="../tags/tag240.xml"/><Relationship Id="rId20" Type="http://schemas.openxmlformats.org/officeDocument/2006/relationships/tags" Target="../tags/tag239.xml"/><Relationship Id="rId2" Type="http://schemas.openxmlformats.org/officeDocument/2006/relationships/tags" Target="../tags/tag221.xml"/><Relationship Id="rId19" Type="http://schemas.openxmlformats.org/officeDocument/2006/relationships/tags" Target="../tags/tag238.xml"/><Relationship Id="rId18" Type="http://schemas.openxmlformats.org/officeDocument/2006/relationships/tags" Target="../tags/tag237.xml"/><Relationship Id="rId17" Type="http://schemas.openxmlformats.org/officeDocument/2006/relationships/tags" Target="../tags/tag236.xml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tags" Target="../tags/tag22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269.xml"/><Relationship Id="rId23" Type="http://schemas.openxmlformats.org/officeDocument/2006/relationships/tags" Target="../tags/tag268.xml"/><Relationship Id="rId22" Type="http://schemas.openxmlformats.org/officeDocument/2006/relationships/tags" Target="../tags/tag267.xml"/><Relationship Id="rId21" Type="http://schemas.openxmlformats.org/officeDocument/2006/relationships/tags" Target="../tags/tag266.xml"/><Relationship Id="rId20" Type="http://schemas.openxmlformats.org/officeDocument/2006/relationships/tags" Target="../tags/tag265.xml"/><Relationship Id="rId2" Type="http://schemas.openxmlformats.org/officeDocument/2006/relationships/tags" Target="../tags/tag247.xml"/><Relationship Id="rId19" Type="http://schemas.openxmlformats.org/officeDocument/2006/relationships/tags" Target="../tags/tag264.xml"/><Relationship Id="rId18" Type="http://schemas.openxmlformats.org/officeDocument/2006/relationships/tags" Target="../tags/tag263.xml"/><Relationship Id="rId17" Type="http://schemas.openxmlformats.org/officeDocument/2006/relationships/tags" Target="../tags/tag262.xml"/><Relationship Id="rId16" Type="http://schemas.openxmlformats.org/officeDocument/2006/relationships/tags" Target="../tags/tag261.xml"/><Relationship Id="rId15" Type="http://schemas.openxmlformats.org/officeDocument/2006/relationships/tags" Target="../tags/tag260.xml"/><Relationship Id="rId14" Type="http://schemas.openxmlformats.org/officeDocument/2006/relationships/tags" Target="../tags/tag259.xml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tags" Target="../tags/tag24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293.xml"/><Relationship Id="rId23" Type="http://schemas.openxmlformats.org/officeDocument/2006/relationships/tags" Target="../tags/tag292.xml"/><Relationship Id="rId22" Type="http://schemas.openxmlformats.org/officeDocument/2006/relationships/tags" Target="../tags/tag291.xml"/><Relationship Id="rId21" Type="http://schemas.openxmlformats.org/officeDocument/2006/relationships/tags" Target="../tags/tag290.xml"/><Relationship Id="rId20" Type="http://schemas.openxmlformats.org/officeDocument/2006/relationships/tags" Target="../tags/tag289.xml"/><Relationship Id="rId2" Type="http://schemas.openxmlformats.org/officeDocument/2006/relationships/tags" Target="../tags/tag271.xml"/><Relationship Id="rId19" Type="http://schemas.openxmlformats.org/officeDocument/2006/relationships/tags" Target="../tags/tag288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tags" Target="../tags/tag27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317.xml"/><Relationship Id="rId23" Type="http://schemas.openxmlformats.org/officeDocument/2006/relationships/tags" Target="../tags/tag316.xml"/><Relationship Id="rId22" Type="http://schemas.openxmlformats.org/officeDocument/2006/relationships/tags" Target="../tags/tag315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tags" Target="../tags/tag295.xml"/><Relationship Id="rId19" Type="http://schemas.openxmlformats.org/officeDocument/2006/relationships/tags" Target="../tags/tag312.xml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tags" Target="../tags/tag29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50.xml"/><Relationship Id="rId23" Type="http://schemas.openxmlformats.org/officeDocument/2006/relationships/tags" Target="../tags/tag49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99456" y="2634838"/>
            <a:ext cx="979308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行业咨询分析系统</a:t>
            </a:r>
            <a:endParaRPr kumimoji="0" lang="zh-CN" altLang="en-US" sz="72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27748" y="3884746"/>
            <a:ext cx="45365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北京理工大学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计算机学院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软件工程专业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97078" y="4509120"/>
            <a:ext cx="4446905" cy="260350"/>
            <a:chOff x="1903949" y="4675202"/>
            <a:chExt cx="4446905" cy="260350"/>
          </a:xfrm>
        </p:grpSpPr>
        <p:sp>
          <p:nvSpPr>
            <p:cNvPr id="24" name="文本框 23"/>
            <p:cNvSpPr txBox="1"/>
            <p:nvPr/>
          </p:nvSpPr>
          <p:spPr>
            <a:xfrm>
              <a:off x="1903949" y="4675202"/>
              <a:ext cx="1980220" cy="2603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60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第六组</a:t>
              </a:r>
              <a:endParaRPr kumimoji="0" lang="zh-CN" altLang="en-US" sz="11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121369" y="4675202"/>
              <a:ext cx="2229485" cy="2603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60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指导老师：韩锐</a:t>
              </a:r>
              <a:endParaRPr kumimoji="0" lang="zh-CN" altLang="en-US" sz="11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82780" y="6151146"/>
            <a:ext cx="24742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分析过程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任意多边形: 形状 4"/>
          <p:cNvSpPr/>
          <p:nvPr>
            <p:custDataLst>
              <p:tags r:id="rId1"/>
            </p:custDataLst>
          </p:nvPr>
        </p:nvSpPr>
        <p:spPr>
          <a:xfrm>
            <a:off x="1409970" y="3426793"/>
            <a:ext cx="8788400" cy="1130300"/>
          </a:xfrm>
          <a:custGeom>
            <a:avLst/>
            <a:gdLst>
              <a:gd name="connsiteX0" fmla="*/ 0 w 12344400"/>
              <a:gd name="connsiteY0" fmla="*/ 1104900 h 2123923"/>
              <a:gd name="connsiteX1" fmla="*/ 3632200 w 12344400"/>
              <a:gd name="connsiteY1" fmla="*/ 482600 h 2123923"/>
              <a:gd name="connsiteX2" fmla="*/ 8026400 w 12344400"/>
              <a:gd name="connsiteY2" fmla="*/ 2120900 h 2123923"/>
              <a:gd name="connsiteX3" fmla="*/ 12344400 w 12344400"/>
              <a:gd name="connsiteY3" fmla="*/ 0 h 212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4400" h="2123923">
                <a:moveTo>
                  <a:pt x="0" y="1104900"/>
                </a:moveTo>
                <a:cubicBezTo>
                  <a:pt x="1147233" y="709083"/>
                  <a:pt x="2294467" y="313267"/>
                  <a:pt x="3632200" y="482600"/>
                </a:cubicBezTo>
                <a:cubicBezTo>
                  <a:pt x="4969933" y="651933"/>
                  <a:pt x="6574367" y="2201333"/>
                  <a:pt x="8026400" y="2120900"/>
                </a:cubicBezTo>
                <a:cubicBezTo>
                  <a:pt x="9478433" y="2040467"/>
                  <a:pt x="10911416" y="1020233"/>
                  <a:pt x="12344400" y="0"/>
                </a:cubicBezTo>
              </a:path>
            </a:pathLst>
          </a:custGeom>
          <a:noFill/>
          <a:ln w="19050">
            <a:gradFill>
              <a:gsLst>
                <a:gs pos="50000">
                  <a:srgbClr val="27729E"/>
                </a:gs>
                <a:gs pos="0">
                  <a:srgbClr val="27729E">
                    <a:alpha val="19000"/>
                  </a:srgbClr>
                </a:gs>
                <a:gs pos="100000">
                  <a:srgbClr val="27729E">
                    <a:alpha val="19000"/>
                  </a:srgb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2364743" y="3642692"/>
            <a:ext cx="215900" cy="215900"/>
          </a:xfrm>
          <a:prstGeom prst="ellipse">
            <a:avLst/>
          </a:prstGeom>
          <a:noFill/>
          <a:ln w="25400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4883420" y="3845892"/>
            <a:ext cx="215900" cy="215900"/>
          </a:xfrm>
          <a:prstGeom prst="ellipse">
            <a:avLst/>
          </a:prstGeom>
          <a:noFill/>
          <a:ln w="25400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7594870" y="4372944"/>
            <a:ext cx="215900" cy="215900"/>
          </a:xfrm>
          <a:prstGeom prst="ellipse">
            <a:avLst/>
          </a:prstGeom>
          <a:noFill/>
          <a:ln w="25400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9666575" y="3534742"/>
            <a:ext cx="215900" cy="215900"/>
          </a:xfrm>
          <a:prstGeom prst="ellipse">
            <a:avLst/>
          </a:prstGeom>
          <a:noFill/>
          <a:ln w="25400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2001700" y="4079777"/>
            <a:ext cx="911803" cy="911803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4520377" y="2688592"/>
            <a:ext cx="911803" cy="911803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>
            <p:custDataLst>
              <p:tags r:id="rId8"/>
            </p:custDataLst>
          </p:nvPr>
        </p:nvSpPr>
        <p:spPr>
          <a:xfrm>
            <a:off x="7231827" y="4766580"/>
            <a:ext cx="911803" cy="911803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9"/>
            </p:custDataLst>
          </p:nvPr>
        </p:nvSpPr>
        <p:spPr>
          <a:xfrm>
            <a:off x="9341774" y="2449554"/>
            <a:ext cx="911803" cy="911803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935990" y="1950720"/>
            <a:ext cx="30543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首先，根据项目背景和目标，涉众可以分为主要受众和次要受众。主要受众是直接使用系统并从中获得核心价值的用户，次要受众则是间接使用系统或对系统有一定依赖性的用户。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 flipH="1">
            <a:off x="739140" y="1546860"/>
            <a:ext cx="3274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划分主要受众和次要受众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3471429" y="4694491"/>
            <a:ext cx="2946808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针对每个涉众群体，我们深入分析了他们的核心需求、使用场景、痛点和期望。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 flipH="1">
            <a:off x="3415030" y="4359275"/>
            <a:ext cx="2906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针对性分析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6133531" y="2510437"/>
            <a:ext cx="294680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根据涉众对系统的重要性和影响力，我们确定了需求的优先级。主要受众的需求优先级最高；次要受众的需求也需要在系统设计中予以考虑，但优先级相对较低。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 flipH="1">
            <a:off x="6420485" y="2049780"/>
            <a:ext cx="1989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确定需求优先级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8409071" y="4326501"/>
            <a:ext cx="294680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最后，我们将涉众的需求一一映射到了系统功能上，从而初步确定了系统需要具备的功能。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 flipH="1">
            <a:off x="9284335" y="3990975"/>
            <a:ext cx="1397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功能映射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18"/>
            </p:custDataLst>
          </p:nvPr>
        </p:nvGrpSpPr>
        <p:grpSpPr>
          <a:xfrm>
            <a:off x="9666575" y="271821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27" name="AutoShape 115"/>
            <p:cNvSpPr/>
            <p:nvPr>
              <p:custDataLst>
                <p:tags r:id="rId19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AutoShape 116"/>
            <p:cNvSpPr/>
            <p:nvPr>
              <p:custDataLst>
                <p:tags r:id="rId20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21"/>
            </p:custDataLst>
          </p:nvPr>
        </p:nvGrpSpPr>
        <p:grpSpPr>
          <a:xfrm>
            <a:off x="2284675" y="4336496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30" name="AutoShape 123"/>
            <p:cNvSpPr/>
            <p:nvPr>
              <p:custDataLst>
                <p:tags r:id="rId22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AutoShape 124"/>
            <p:cNvSpPr/>
            <p:nvPr>
              <p:custDataLst>
                <p:tags r:id="rId23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AutoShape 125"/>
            <p:cNvSpPr/>
            <p:nvPr>
              <p:custDataLst>
                <p:tags r:id="rId24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25"/>
            </p:custDataLst>
          </p:nvPr>
        </p:nvGrpSpPr>
        <p:grpSpPr>
          <a:xfrm>
            <a:off x="4792940" y="2945778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34" name="AutoShape 84"/>
            <p:cNvSpPr/>
            <p:nvPr>
              <p:custDataLst>
                <p:tags r:id="rId26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AutoShape 85"/>
            <p:cNvSpPr/>
            <p:nvPr>
              <p:custDataLst>
                <p:tags r:id="rId27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AutoShape 86"/>
            <p:cNvSpPr/>
            <p:nvPr>
              <p:custDataLst>
                <p:tags r:id="rId28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AutoShape 87"/>
            <p:cNvSpPr/>
            <p:nvPr>
              <p:custDataLst>
                <p:tags r:id="rId29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AutoShape 88"/>
            <p:cNvSpPr/>
            <p:nvPr>
              <p:custDataLst>
                <p:tags r:id="rId30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AutoShape 89"/>
            <p:cNvSpPr/>
            <p:nvPr>
              <p:custDataLst>
                <p:tags r:id="rId31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AutoShape 90"/>
            <p:cNvSpPr/>
            <p:nvPr>
              <p:custDataLst>
                <p:tags r:id="rId32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AutoShape 91"/>
            <p:cNvSpPr/>
            <p:nvPr>
              <p:custDataLst>
                <p:tags r:id="rId33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AutoShape 92"/>
            <p:cNvSpPr/>
            <p:nvPr>
              <p:custDataLst>
                <p:tags r:id="rId34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AutoShape 93"/>
            <p:cNvSpPr/>
            <p:nvPr>
              <p:custDataLst>
                <p:tags r:id="rId35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AutoShape 94"/>
            <p:cNvSpPr/>
            <p:nvPr>
              <p:custDataLst>
                <p:tags r:id="rId36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AutoShape 95"/>
            <p:cNvSpPr/>
            <p:nvPr>
              <p:custDataLst>
                <p:tags r:id="rId37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AutoShape 96"/>
            <p:cNvSpPr/>
            <p:nvPr>
              <p:custDataLst>
                <p:tags r:id="rId38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39"/>
            </p:custDataLst>
          </p:nvPr>
        </p:nvGrpSpPr>
        <p:grpSpPr>
          <a:xfrm>
            <a:off x="7519482" y="505302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48" name="AutoShape 120"/>
            <p:cNvSpPr/>
            <p:nvPr>
              <p:custDataLst>
                <p:tags r:id="rId40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AutoShape 121"/>
            <p:cNvSpPr/>
            <p:nvPr>
              <p:custDataLst>
                <p:tags r:id="rId41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AutoShape 122"/>
            <p:cNvSpPr/>
            <p:nvPr>
              <p:custDataLst>
                <p:tags r:id="rId42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024998" y="4514067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" name="AutoShape 115"/>
            <p:cNvSpPr/>
            <p:nvPr>
              <p:custDataLst>
                <p:tags r:id="rId2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5" name="AutoShape 116"/>
            <p:cNvSpPr/>
            <p:nvPr>
              <p:custDataLst>
                <p:tags r:id="rId3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529141" y="1904145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AutoShape 117"/>
          <p:cNvSpPr/>
          <p:nvPr>
            <p:custDataLst>
              <p:tags r:id="rId5"/>
            </p:custDataLst>
          </p:nvPr>
        </p:nvSpPr>
        <p:spPr bwMode="auto">
          <a:xfrm>
            <a:off x="1846630" y="2267312"/>
            <a:ext cx="366051" cy="274694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5595486" y="194982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>
            <a:off x="5912975" y="226731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10" name="AutoShape 123"/>
            <p:cNvSpPr/>
            <p:nvPr>
              <p:custDataLst>
                <p:tags r:id="rId8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1" name="AutoShape 124"/>
            <p:cNvSpPr/>
            <p:nvPr>
              <p:custDataLst>
                <p:tags r:id="rId9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2" name="AutoShape 125"/>
            <p:cNvSpPr/>
            <p:nvPr>
              <p:custDataLst>
                <p:tags r:id="rId10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1903884" y="4602608"/>
            <a:ext cx="251543" cy="366676"/>
            <a:chOff x="3192941" y="6473150"/>
            <a:chExt cx="251543" cy="366676"/>
          </a:xfrm>
          <a:solidFill>
            <a:schemeClr val="bg1"/>
          </a:solidFill>
        </p:grpSpPr>
        <p:sp>
          <p:nvSpPr>
            <p:cNvPr id="15" name="AutoShape 113"/>
            <p:cNvSpPr/>
            <p:nvPr>
              <p:custDataLst>
                <p:tags r:id="rId12"/>
              </p:custDataLst>
            </p:nvPr>
          </p:nvSpPr>
          <p:spPr bwMode="auto">
            <a:xfrm>
              <a:off x="3192941" y="6473150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6" name="AutoShape 114"/>
            <p:cNvSpPr/>
            <p:nvPr>
              <p:custDataLst>
                <p:tags r:id="rId13"/>
              </p:custDataLst>
            </p:nvPr>
          </p:nvSpPr>
          <p:spPr bwMode="auto">
            <a:xfrm>
              <a:off x="3249882" y="6530717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9524484" y="196562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>
            <a:off x="9841660" y="2311894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19" name="AutoShape 120"/>
            <p:cNvSpPr/>
            <p:nvPr>
              <p:custDataLst>
                <p:tags r:id="rId16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0" name="AutoShape 121"/>
            <p:cNvSpPr/>
            <p:nvPr>
              <p:custDataLst>
                <p:tags r:id="rId17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1" name="AutoShape 122"/>
            <p:cNvSpPr/>
            <p:nvPr>
              <p:custDataLst>
                <p:tags r:id="rId18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23" name="AutoShape 149"/>
          <p:cNvSpPr/>
          <p:nvPr>
            <p:custDataLst>
              <p:tags r:id="rId19"/>
            </p:custDataLst>
          </p:nvPr>
        </p:nvSpPr>
        <p:spPr bwMode="auto">
          <a:xfrm>
            <a:off x="5912975" y="4654231"/>
            <a:ext cx="366051" cy="2634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grpSp>
        <p:nvGrpSpPr>
          <p:cNvPr id="24" name="组合 23"/>
          <p:cNvGrpSpPr/>
          <p:nvPr>
            <p:custDataLst>
              <p:tags r:id="rId20"/>
            </p:custDataLst>
          </p:nvPr>
        </p:nvGrpSpPr>
        <p:grpSpPr>
          <a:xfrm>
            <a:off x="301665" y="2998113"/>
            <a:ext cx="3575685" cy="3061335"/>
            <a:chOff x="301665" y="2569826"/>
            <a:chExt cx="3575685" cy="3061335"/>
          </a:xfrm>
        </p:grpSpPr>
        <p:sp>
          <p:nvSpPr>
            <p:cNvPr id="25" name="文本框 24"/>
            <p:cNvSpPr txBox="1"/>
            <p:nvPr>
              <p:custDataLst>
                <p:tags r:id="rId21"/>
              </p:custDataLst>
            </p:nvPr>
          </p:nvSpPr>
          <p:spPr>
            <a:xfrm flipH="1">
              <a:off x="301665" y="2954636"/>
              <a:ext cx="3575685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需求：需要快速获取行业数据、进行深度分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析、生成报告。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使用场景：定期分析行业趋势、撰写行业报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     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告、为客户提供咨询服务。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痛点：数据来源分散、分析工具复杂、报告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生成耗时。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期望：系统能够提供一站式数据分析工具，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支持自动化报告生成，减少手动操作。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2"/>
              </p:custDataLst>
            </p:nvPr>
          </p:nvSpPr>
          <p:spPr>
            <a:xfrm flipH="1">
              <a:off x="951554" y="2569826"/>
              <a:ext cx="21562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行业分析师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 flipH="1">
            <a:off x="4352290" y="3383280"/>
            <a:ext cx="36753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需求：需要了解行业竞争格局、市场机会、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潜在风险，以支持战略决策。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使用场景：制定企业战略、评估市场进入机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会、监控竞争对手动态。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痛点：信息过载、难以快速获取关键洞察、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缺乏直观的可视化工具。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期望：系统能够提供简洁、直观的行业洞察，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支持快速决策。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 flipH="1">
            <a:off x="4608195" y="2997835"/>
            <a:ext cx="3241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企业决策者（如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CEO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、市场总监等）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25"/>
            </p:custDataLst>
          </p:nvPr>
        </p:nvSpPr>
        <p:spPr>
          <a:xfrm flipH="1">
            <a:off x="8366125" y="3383280"/>
            <a:ext cx="35236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需求：需要获取市场数据、进行市场细分、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分析消费者行为等。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使用场景：市场调研、消费者行为分析、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竞争对手分析。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痛点：数据整合困难、分析工具复杂、缺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乏实时数据支持。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期望：系统能够提供实时市场数据、支持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多维度分析、简化数据处理流程。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26"/>
            </p:custDataLst>
          </p:nvPr>
        </p:nvSpPr>
        <p:spPr>
          <a:xfrm flipH="1">
            <a:off x="9084244" y="2998113"/>
            <a:ext cx="21562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市场研究人员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主要受众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024998" y="4514067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" name="AutoShape 115"/>
            <p:cNvSpPr/>
            <p:nvPr>
              <p:custDataLst>
                <p:tags r:id="rId2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5" name="AutoShape 116"/>
            <p:cNvSpPr/>
            <p:nvPr>
              <p:custDataLst>
                <p:tags r:id="rId3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529141" y="1904145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AutoShape 117"/>
          <p:cNvSpPr/>
          <p:nvPr>
            <p:custDataLst>
              <p:tags r:id="rId5"/>
            </p:custDataLst>
          </p:nvPr>
        </p:nvSpPr>
        <p:spPr bwMode="auto">
          <a:xfrm>
            <a:off x="1846630" y="2267312"/>
            <a:ext cx="366051" cy="274694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5595486" y="194982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>
            <a:off x="5912975" y="226731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10" name="AutoShape 123"/>
            <p:cNvSpPr/>
            <p:nvPr>
              <p:custDataLst>
                <p:tags r:id="rId8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1" name="AutoShape 124"/>
            <p:cNvSpPr/>
            <p:nvPr>
              <p:custDataLst>
                <p:tags r:id="rId9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2" name="AutoShape 125"/>
            <p:cNvSpPr/>
            <p:nvPr>
              <p:custDataLst>
                <p:tags r:id="rId10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1903884" y="4602608"/>
            <a:ext cx="251543" cy="366676"/>
            <a:chOff x="3192941" y="6473150"/>
            <a:chExt cx="251543" cy="366676"/>
          </a:xfrm>
          <a:solidFill>
            <a:schemeClr val="bg1"/>
          </a:solidFill>
        </p:grpSpPr>
        <p:sp>
          <p:nvSpPr>
            <p:cNvPr id="15" name="AutoShape 113"/>
            <p:cNvSpPr/>
            <p:nvPr>
              <p:custDataLst>
                <p:tags r:id="rId12"/>
              </p:custDataLst>
            </p:nvPr>
          </p:nvSpPr>
          <p:spPr bwMode="auto">
            <a:xfrm>
              <a:off x="3192941" y="6473150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6" name="AutoShape 114"/>
            <p:cNvSpPr/>
            <p:nvPr>
              <p:custDataLst>
                <p:tags r:id="rId13"/>
              </p:custDataLst>
            </p:nvPr>
          </p:nvSpPr>
          <p:spPr bwMode="auto">
            <a:xfrm>
              <a:off x="3249882" y="6530717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9524484" y="196562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>
            <a:off x="9841660" y="2311894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19" name="AutoShape 120"/>
            <p:cNvSpPr/>
            <p:nvPr>
              <p:custDataLst>
                <p:tags r:id="rId16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0" name="AutoShape 121"/>
            <p:cNvSpPr/>
            <p:nvPr>
              <p:custDataLst>
                <p:tags r:id="rId17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1" name="AutoShape 122"/>
            <p:cNvSpPr/>
            <p:nvPr>
              <p:custDataLst>
                <p:tags r:id="rId18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23" name="AutoShape 149"/>
          <p:cNvSpPr/>
          <p:nvPr>
            <p:custDataLst>
              <p:tags r:id="rId19"/>
            </p:custDataLst>
          </p:nvPr>
        </p:nvSpPr>
        <p:spPr bwMode="auto">
          <a:xfrm>
            <a:off x="5912975" y="4654231"/>
            <a:ext cx="366051" cy="2634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grpSp>
        <p:nvGrpSpPr>
          <p:cNvPr id="24" name="组合 23"/>
          <p:cNvGrpSpPr/>
          <p:nvPr>
            <p:custDataLst>
              <p:tags r:id="rId20"/>
            </p:custDataLst>
          </p:nvPr>
        </p:nvGrpSpPr>
        <p:grpSpPr>
          <a:xfrm>
            <a:off x="301665" y="2998113"/>
            <a:ext cx="3575685" cy="3061335"/>
            <a:chOff x="301665" y="2569826"/>
            <a:chExt cx="3575685" cy="3061335"/>
          </a:xfrm>
        </p:grpSpPr>
        <p:sp>
          <p:nvSpPr>
            <p:cNvPr id="25" name="文本框 24"/>
            <p:cNvSpPr txBox="1"/>
            <p:nvPr>
              <p:custDataLst>
                <p:tags r:id="rId21"/>
              </p:custDataLst>
            </p:nvPr>
          </p:nvSpPr>
          <p:spPr>
            <a:xfrm flipH="1">
              <a:off x="301665" y="2954636"/>
              <a:ext cx="3575685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需求：需要了解行业前景、投资机会、风险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分析。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使用场景：评估投资机会、监控行业动态、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    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进行投资决策。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痛点：缺乏全面的行业数据、难以快速评估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行业潜力。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期望：系统能够提供行业趋势预测、风险评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估等高级功能。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2"/>
              </p:custDataLst>
            </p:nvPr>
          </p:nvSpPr>
          <p:spPr>
            <a:xfrm flipH="1">
              <a:off x="951554" y="2569826"/>
              <a:ext cx="21562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投资者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 flipH="1">
            <a:off x="4352290" y="3383280"/>
            <a:ext cx="36753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需求：需要获取行业数据、进行学术研究、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撰写论文。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使用场景：行业研究、数据分析、学术论文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撰写。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痛点：数据获取困难、分析工具复杂、缺乏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定制化功能。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期望：系统能够提供高质量的数据源、支持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学术研究需求。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 flipH="1">
            <a:off x="4608195" y="2997835"/>
            <a:ext cx="3241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学术研究人员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25"/>
            </p:custDataLst>
          </p:nvPr>
        </p:nvSpPr>
        <p:spPr>
          <a:xfrm flipH="1">
            <a:off x="8366125" y="3383280"/>
            <a:ext cx="35236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需求：需要监控行业发展、制定政策、进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行行业监管。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使用场景：政策制定、行业监管、经济分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析。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痛点：数据来源不统一、分析工具复杂、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缺乏实时监控功能。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期望：系统能够提供实时行业数据、支持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政策分析和决策。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26"/>
            </p:custDataLst>
          </p:nvPr>
        </p:nvSpPr>
        <p:spPr>
          <a:xfrm flipH="1">
            <a:off x="9084244" y="2998113"/>
            <a:ext cx="21562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政府机构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次要受众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045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04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产品范围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产品范围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1" name="组合 30"/>
          <p:cNvGrpSpPr/>
          <p:nvPr>
            <p:custDataLst>
              <p:tags r:id="rId1"/>
            </p:custDataLst>
          </p:nvPr>
        </p:nvGrpSpPr>
        <p:grpSpPr>
          <a:xfrm>
            <a:off x="709696" y="1767004"/>
            <a:ext cx="712269" cy="712269"/>
            <a:chOff x="5159141" y="1747121"/>
            <a:chExt cx="712269" cy="712269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5159141" y="1747121"/>
              <a:ext cx="712269" cy="712269"/>
            </a:xfrm>
            <a:prstGeom prst="rect">
              <a:avLst/>
            </a:prstGeom>
            <a:solidFill>
              <a:srgbClr val="447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359399" y="1972117"/>
              <a:ext cx="311753" cy="262277"/>
              <a:chOff x="5359399" y="1639910"/>
              <a:chExt cx="311753" cy="262277"/>
            </a:xfrm>
            <a:solidFill>
              <a:schemeClr val="bg1"/>
            </a:solidFill>
          </p:grpSpPr>
          <p:sp>
            <p:nvSpPr>
              <p:cNvPr id="9" name="AutoShape 120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437603" y="1708008"/>
                <a:ext cx="155344" cy="155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10" name="AutoShape 12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476439" y="1746843"/>
                <a:ext cx="43624" cy="4362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11" name="AutoShape 122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5359399" y="1639910"/>
                <a:ext cx="311753" cy="26227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</p:grp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709696" y="3307705"/>
            <a:ext cx="712269" cy="712269"/>
            <a:chOff x="5159141" y="3007723"/>
            <a:chExt cx="712269" cy="712269"/>
          </a:xfrm>
        </p:grpSpPr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>
              <a:off x="5159141" y="3007723"/>
              <a:ext cx="712269" cy="712269"/>
            </a:xfrm>
            <a:prstGeom prst="rect">
              <a:avLst/>
            </a:prstGeom>
            <a:solidFill>
              <a:srgbClr val="277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359665" y="3208247"/>
              <a:ext cx="311220" cy="311220"/>
              <a:chOff x="5359665" y="2876040"/>
              <a:chExt cx="311220" cy="311220"/>
            </a:xfrm>
            <a:solidFill>
              <a:schemeClr val="bg1"/>
            </a:solidFill>
          </p:grpSpPr>
          <p:sp>
            <p:nvSpPr>
              <p:cNvPr id="14" name="AutoShape 1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359665" y="2876040"/>
                <a:ext cx="311220" cy="31122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15" name="AutoShape 124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447445" y="2963288"/>
                <a:ext cx="136192" cy="13619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16" name="AutoShape 125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5476174" y="2992548"/>
                <a:ext cx="78204" cy="7820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</p:grpSp>
      </p:grpSp>
      <p:grpSp>
        <p:nvGrpSpPr>
          <p:cNvPr id="33" name="组合 32"/>
          <p:cNvGrpSpPr/>
          <p:nvPr>
            <p:custDataLst>
              <p:tags r:id="rId11"/>
            </p:custDataLst>
          </p:nvPr>
        </p:nvGrpSpPr>
        <p:grpSpPr>
          <a:xfrm>
            <a:off x="709696" y="4849041"/>
            <a:ext cx="712269" cy="712269"/>
            <a:chOff x="5159141" y="4301555"/>
            <a:chExt cx="712269" cy="712269"/>
          </a:xfrm>
        </p:grpSpPr>
        <p:sp>
          <p:nvSpPr>
            <p:cNvPr id="18" name="矩形 17"/>
            <p:cNvSpPr/>
            <p:nvPr>
              <p:custDataLst>
                <p:tags r:id="rId12"/>
              </p:custDataLst>
            </p:nvPr>
          </p:nvSpPr>
          <p:spPr>
            <a:xfrm>
              <a:off x="5159141" y="4301555"/>
              <a:ext cx="712269" cy="712269"/>
            </a:xfrm>
            <a:prstGeom prst="rect">
              <a:avLst/>
            </a:prstGeom>
            <a:solidFill>
              <a:srgbClr val="447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59399" y="4526551"/>
              <a:ext cx="311753" cy="262277"/>
              <a:chOff x="5359399" y="4194344"/>
              <a:chExt cx="311753" cy="262277"/>
            </a:xfrm>
            <a:solidFill>
              <a:schemeClr val="bg1"/>
            </a:solidFill>
          </p:grpSpPr>
          <p:sp>
            <p:nvSpPr>
              <p:cNvPr id="21" name="AutoShape 120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437603" y="4262442"/>
                <a:ext cx="155344" cy="155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22" name="AutoShape 12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476439" y="4301277"/>
                <a:ext cx="43624" cy="4362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23" name="AutoShape 12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359399" y="4194344"/>
                <a:ext cx="311753" cy="26227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</p:grpSp>
      </p:grpSp>
      <p:grpSp>
        <p:nvGrpSpPr>
          <p:cNvPr id="37" name="组合 36"/>
          <p:cNvGrpSpPr/>
          <p:nvPr>
            <p:custDataLst>
              <p:tags r:id="rId16"/>
            </p:custDataLst>
          </p:nvPr>
        </p:nvGrpSpPr>
        <p:grpSpPr>
          <a:xfrm>
            <a:off x="205808" y="1723052"/>
            <a:ext cx="9904730" cy="1664335"/>
            <a:chOff x="205808" y="2050064"/>
            <a:chExt cx="9904730" cy="1664335"/>
          </a:xfrm>
        </p:grpSpPr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 flipH="1">
              <a:off x="205808" y="2050064"/>
              <a:ext cx="39583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功能范围</a:t>
              </a:r>
              <a:endParaRPr lang="zh-CN" altLang="en-US" sz="16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8"/>
              </p:custDataLst>
            </p:nvPr>
          </p:nvSpPr>
          <p:spPr>
            <a:xfrm flipH="1">
              <a:off x="1712663" y="2375819"/>
              <a:ext cx="8397875" cy="1338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核心功能：行业报告聚合、结构化数据解析、行业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公司智能分析、投资漏洞检测、虚拟标签体系构建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辅助功能：创投部门协同工作流、投后服务数据对接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非功能需求：支持千级并发访问，响应时间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≤2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秒，数据安全符合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ISO 27001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标准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9"/>
            </p:custDataLst>
          </p:nvPr>
        </p:nvGrpSpPr>
        <p:grpSpPr>
          <a:xfrm>
            <a:off x="205808" y="3265380"/>
            <a:ext cx="10105390" cy="1067435"/>
            <a:chOff x="205808" y="2389154"/>
            <a:chExt cx="10105390" cy="1067435"/>
          </a:xfrm>
        </p:grpSpPr>
        <p:sp>
          <p:nvSpPr>
            <p:cNvPr id="39" name="文本框 38"/>
            <p:cNvSpPr txBox="1"/>
            <p:nvPr>
              <p:custDataLst>
                <p:tags r:id="rId20"/>
              </p:custDataLst>
            </p:nvPr>
          </p:nvSpPr>
          <p:spPr>
            <a:xfrm flipH="1">
              <a:off x="205808" y="2389154"/>
              <a:ext cx="39583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用户范围</a:t>
              </a:r>
              <a:endParaRPr lang="zh-CN" altLang="en-US" sz="16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1"/>
              </p:custDataLst>
            </p:nvPr>
          </p:nvSpPr>
          <p:spPr>
            <a:xfrm flipH="1">
              <a:off x="1712663" y="2719354"/>
              <a:ext cx="8598535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主要用户：风险投资分析师、创业公司战略部门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次要用户：行业研究机构、政府产业规划部门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排除范围：不提供具体投资决策建议，不涉及财务审计功能（风险规避）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22"/>
            </p:custDataLst>
          </p:nvPr>
        </p:nvGrpSpPr>
        <p:grpSpPr>
          <a:xfrm>
            <a:off x="143578" y="4807530"/>
            <a:ext cx="9413875" cy="1074420"/>
            <a:chOff x="143578" y="2764439"/>
            <a:chExt cx="9413875" cy="1074420"/>
          </a:xfrm>
        </p:grpSpPr>
        <p:sp>
          <p:nvSpPr>
            <p:cNvPr id="42" name="文本框 41"/>
            <p:cNvSpPr txBox="1"/>
            <p:nvPr>
              <p:custDataLst>
                <p:tags r:id="rId23"/>
              </p:custDataLst>
            </p:nvPr>
          </p:nvSpPr>
          <p:spPr>
            <a:xfrm flipH="1">
              <a:off x="143578" y="2764439"/>
              <a:ext cx="39583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约束条件</a:t>
              </a:r>
              <a:endParaRPr lang="zh-CN" altLang="en-US" sz="16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4"/>
              </p:custDataLst>
            </p:nvPr>
          </p:nvSpPr>
          <p:spPr>
            <a:xfrm flipH="1">
              <a:off x="1712663" y="3101624"/>
              <a:ext cx="7844790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数据源需覆盖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以上主流行业数据库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AI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模型准确率需达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90%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以上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系统需在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个月内完成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MVP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版本开发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045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05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硬数据采样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对角圆角 28"/>
          <p:cNvSpPr/>
          <p:nvPr>
            <p:custDataLst>
              <p:tags r:id="rId1"/>
            </p:custDataLst>
          </p:nvPr>
        </p:nvSpPr>
        <p:spPr>
          <a:xfrm>
            <a:off x="6170111" y="2324985"/>
            <a:ext cx="1514057" cy="1514057"/>
          </a:xfrm>
          <a:prstGeom prst="round2DiagRect">
            <a:avLst/>
          </a:prstGeom>
          <a:solidFill>
            <a:srgbClr val="549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2"/>
            </p:custDataLst>
          </p:nvPr>
        </p:nvGrpSpPr>
        <p:grpSpPr>
          <a:xfrm flipH="1">
            <a:off x="6720963" y="2927771"/>
            <a:ext cx="366676" cy="343525"/>
            <a:chOff x="4600201" y="6496302"/>
            <a:chExt cx="366676" cy="343525"/>
          </a:xfrm>
          <a:solidFill>
            <a:schemeClr val="bg1"/>
          </a:solidFill>
        </p:grpSpPr>
        <p:sp>
          <p:nvSpPr>
            <p:cNvPr id="31" name="AutoShape 110"/>
            <p:cNvSpPr/>
            <p:nvPr>
              <p:custDataLst>
                <p:tags r:id="rId3"/>
              </p:custDataLst>
            </p:nvPr>
          </p:nvSpPr>
          <p:spPr bwMode="auto">
            <a:xfrm>
              <a:off x="4646507" y="6541981"/>
              <a:ext cx="274069" cy="18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AutoShape 111"/>
            <p:cNvSpPr/>
            <p:nvPr>
              <p:custDataLst>
                <p:tags r:id="rId4"/>
              </p:custDataLst>
            </p:nvPr>
          </p:nvSpPr>
          <p:spPr bwMode="auto">
            <a:xfrm>
              <a:off x="4600201" y="6496302"/>
              <a:ext cx="366676" cy="343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3" name="矩形: 对角圆角 32"/>
          <p:cNvSpPr/>
          <p:nvPr>
            <p:custDataLst>
              <p:tags r:id="rId5"/>
            </p:custDataLst>
          </p:nvPr>
        </p:nvSpPr>
        <p:spPr>
          <a:xfrm flipH="1" flipV="1">
            <a:off x="4519897" y="4561294"/>
            <a:ext cx="1514057" cy="1514057"/>
          </a:xfrm>
          <a:prstGeom prst="round2DiagRect">
            <a:avLst/>
          </a:prstGeom>
          <a:solidFill>
            <a:srgbClr val="549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>
            <p:custDataLst>
              <p:tags r:id="rId6"/>
            </p:custDataLst>
          </p:nvPr>
        </p:nvGrpSpPr>
        <p:grpSpPr>
          <a:xfrm flipH="1">
            <a:off x="5069136" y="5154552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35" name="AutoShape 123"/>
            <p:cNvSpPr/>
            <p:nvPr>
              <p:custDataLst>
                <p:tags r:id="rId7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AutoShape 124"/>
            <p:cNvSpPr/>
            <p:nvPr>
              <p:custDataLst>
                <p:tags r:id="rId8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AutoShape 125"/>
            <p:cNvSpPr/>
            <p:nvPr>
              <p:custDataLst>
                <p:tags r:id="rId9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8" name="矩形: 对角圆角 37"/>
          <p:cNvSpPr/>
          <p:nvPr>
            <p:custDataLst>
              <p:tags r:id="rId10"/>
            </p:custDataLst>
          </p:nvPr>
        </p:nvSpPr>
        <p:spPr>
          <a:xfrm flipV="1">
            <a:off x="6210116" y="4561294"/>
            <a:ext cx="1514057" cy="1514057"/>
          </a:xfrm>
          <a:prstGeom prst="round2DiagRect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9" name="组合 38"/>
          <p:cNvGrpSpPr/>
          <p:nvPr>
            <p:custDataLst>
              <p:tags r:id="rId11"/>
            </p:custDataLst>
          </p:nvPr>
        </p:nvGrpSpPr>
        <p:grpSpPr>
          <a:xfrm flipH="1">
            <a:off x="6774917" y="5085336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40" name="AutoShape 84"/>
            <p:cNvSpPr/>
            <p:nvPr>
              <p:custDataLst>
                <p:tags r:id="rId12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AutoShape 85"/>
            <p:cNvSpPr/>
            <p:nvPr>
              <p:custDataLst>
                <p:tags r:id="rId13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AutoShape 86"/>
            <p:cNvSpPr/>
            <p:nvPr>
              <p:custDataLst>
                <p:tags r:id="rId14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AutoShape 87"/>
            <p:cNvSpPr/>
            <p:nvPr>
              <p:custDataLst>
                <p:tags r:id="rId15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AutoShape 88"/>
            <p:cNvSpPr/>
            <p:nvPr>
              <p:custDataLst>
                <p:tags r:id="rId16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AutoShape 89"/>
            <p:cNvSpPr/>
            <p:nvPr>
              <p:custDataLst>
                <p:tags r:id="rId17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AutoShape 90"/>
            <p:cNvSpPr/>
            <p:nvPr>
              <p:custDataLst>
                <p:tags r:id="rId18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AutoShape 91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AutoShape 92"/>
            <p:cNvSpPr/>
            <p:nvPr>
              <p:custDataLst>
                <p:tags r:id="rId20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AutoShape 93"/>
            <p:cNvSpPr/>
            <p:nvPr>
              <p:custDataLst>
                <p:tags r:id="rId21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AutoShape 94"/>
            <p:cNvSpPr/>
            <p:nvPr>
              <p:custDataLst>
                <p:tags r:id="rId22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AutoShape 95"/>
            <p:cNvSpPr/>
            <p:nvPr>
              <p:custDataLst>
                <p:tags r:id="rId23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AutoShape 96"/>
            <p:cNvSpPr/>
            <p:nvPr>
              <p:custDataLst>
                <p:tags r:id="rId24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3" name="矩形: 对角圆角 52"/>
          <p:cNvSpPr/>
          <p:nvPr>
            <p:custDataLst>
              <p:tags r:id="rId25"/>
            </p:custDataLst>
          </p:nvPr>
        </p:nvSpPr>
        <p:spPr>
          <a:xfrm flipH="1">
            <a:off x="4507832" y="2324985"/>
            <a:ext cx="1514057" cy="1514057"/>
          </a:xfrm>
          <a:prstGeom prst="round2DiagRect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组合 53"/>
          <p:cNvGrpSpPr/>
          <p:nvPr>
            <p:custDataLst>
              <p:tags r:id="rId26"/>
            </p:custDataLst>
          </p:nvPr>
        </p:nvGrpSpPr>
        <p:grpSpPr>
          <a:xfrm flipH="1">
            <a:off x="5081210" y="2927771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55" name="AutoShape 120"/>
            <p:cNvSpPr/>
            <p:nvPr>
              <p:custDataLst>
                <p:tags r:id="rId27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AutoShape 121"/>
            <p:cNvSpPr/>
            <p:nvPr>
              <p:custDataLst>
                <p:tags r:id="rId28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AutoShape 122"/>
            <p:cNvSpPr/>
            <p:nvPr>
              <p:custDataLst>
                <p:tags r:id="rId29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8" name="文本框 57"/>
          <p:cNvSpPr txBox="1"/>
          <p:nvPr>
            <p:custDataLst>
              <p:tags r:id="rId30"/>
            </p:custDataLst>
          </p:nvPr>
        </p:nvSpPr>
        <p:spPr>
          <a:xfrm flipH="1">
            <a:off x="445135" y="2602230"/>
            <a:ext cx="3954780" cy="1503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目前项目尚在起步阶段，本阶段数据采集的目的更多是为了构建系统的数据基础，让系统具备基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本的分析能力，尽量确保数据的全面性和实用性，以便在未来面对具体咨询时能够快速响应。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31"/>
            </p:custDataLst>
          </p:nvPr>
        </p:nvSpPr>
        <p:spPr>
          <a:xfrm>
            <a:off x="2141486" y="2226314"/>
            <a:ext cx="18907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采集目的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>
            <p:custDataLst>
              <p:tags r:id="rId32"/>
            </p:custDataLst>
          </p:nvPr>
        </p:nvSpPr>
        <p:spPr>
          <a:xfrm flipH="1">
            <a:off x="538372" y="4105482"/>
            <a:ext cx="3411971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本阶段，</a:t>
            </a:r>
            <a:r>
              <a:rPr lang="zh-CN" altLang="en-US" sz="1400" kern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基于它们市场需求旺盛、潜力大、数据来源广泛、覆盖领域广、具有代表性，能够满足目标用户的核心需求的特点，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我们选择了人工智能、新能源、生物医药、电子商务和房地产五个产业进行数据采集。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33"/>
            </p:custDataLst>
          </p:nvPr>
        </p:nvSpPr>
        <p:spPr>
          <a:xfrm>
            <a:off x="2141487" y="5811937"/>
            <a:ext cx="18907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采集对象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: 圆角 61"/>
          <p:cNvSpPr/>
          <p:nvPr>
            <p:custDataLst>
              <p:tags r:id="rId34"/>
            </p:custDataLst>
          </p:nvPr>
        </p:nvSpPr>
        <p:spPr>
          <a:xfrm rot="2700000">
            <a:off x="3961827" y="2302033"/>
            <a:ext cx="290203" cy="290203"/>
          </a:xfrm>
          <a:prstGeom prst="roundRect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: 圆角 62"/>
          <p:cNvSpPr/>
          <p:nvPr>
            <p:custDataLst>
              <p:tags r:id="rId35"/>
            </p:custDataLst>
          </p:nvPr>
        </p:nvSpPr>
        <p:spPr>
          <a:xfrm rot="2700000">
            <a:off x="4032948" y="5861048"/>
            <a:ext cx="290203" cy="290203"/>
          </a:xfrm>
          <a:prstGeom prst="roundRect">
            <a:avLst/>
          </a:prstGeom>
          <a:solidFill>
            <a:srgbClr val="549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36"/>
            </p:custDataLst>
          </p:nvPr>
        </p:nvSpPr>
        <p:spPr>
          <a:xfrm>
            <a:off x="8290649" y="2530793"/>
            <a:ext cx="3411971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数据采集过程中，我们遵循了全面性、时效性、权威性和可操作性的原则，采集了各行业的市场规模数据、宏观经济指标和国际贸易数据，这些数据既能反映行业现状和发展趋势，也能为未来的深入分析提供基础支持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37"/>
            </p:custDataLst>
          </p:nvPr>
        </p:nvSpPr>
        <p:spPr>
          <a:xfrm flipH="1">
            <a:off x="8290275" y="2226314"/>
            <a:ext cx="18907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采集原则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>
            <p:custDataLst>
              <p:tags r:id="rId38"/>
            </p:custDataLst>
          </p:nvPr>
        </p:nvSpPr>
        <p:spPr>
          <a:xfrm>
            <a:off x="8310245" y="4561205"/>
            <a:ext cx="34404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我们采集的数据主要来自权威机构，如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Statista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、世界银行、国际货币基金组织（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IMF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）、国际能源署（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IEA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）等，以确保数据的准确性和可靠性。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39"/>
            </p:custDataLst>
          </p:nvPr>
        </p:nvSpPr>
        <p:spPr>
          <a:xfrm flipH="1">
            <a:off x="8423364" y="5944652"/>
            <a:ext cx="18907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数据来源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: 圆角 67"/>
          <p:cNvSpPr/>
          <p:nvPr>
            <p:custDataLst>
              <p:tags r:id="rId40"/>
            </p:custDataLst>
          </p:nvPr>
        </p:nvSpPr>
        <p:spPr>
          <a:xfrm rot="18900000" flipH="1">
            <a:off x="7939969" y="2302033"/>
            <a:ext cx="290203" cy="290203"/>
          </a:xfrm>
          <a:prstGeom prst="roundRect">
            <a:avLst/>
          </a:prstGeom>
          <a:solidFill>
            <a:srgbClr val="549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矩形: 圆角 68"/>
          <p:cNvSpPr/>
          <p:nvPr>
            <p:custDataLst>
              <p:tags r:id="rId41"/>
            </p:custDataLst>
          </p:nvPr>
        </p:nvSpPr>
        <p:spPr>
          <a:xfrm rot="18900000" flipH="1">
            <a:off x="7979338" y="5872478"/>
            <a:ext cx="290203" cy="290203"/>
          </a:xfrm>
          <a:prstGeom prst="roundRect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分析过程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024998" y="4514067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" name="AutoShape 115"/>
            <p:cNvSpPr/>
            <p:nvPr>
              <p:custDataLst>
                <p:tags r:id="rId2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5" name="AutoShape 116"/>
            <p:cNvSpPr/>
            <p:nvPr>
              <p:custDataLst>
                <p:tags r:id="rId3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7541" y="1143415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AutoShape 117"/>
          <p:cNvSpPr/>
          <p:nvPr>
            <p:custDataLst>
              <p:tags r:id="rId5"/>
            </p:custDataLst>
          </p:nvPr>
        </p:nvSpPr>
        <p:spPr bwMode="auto">
          <a:xfrm>
            <a:off x="1745030" y="1520552"/>
            <a:ext cx="366051" cy="274694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5486901" y="114337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>
            <a:off x="5786610" y="146086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10" name="AutoShape 123"/>
            <p:cNvSpPr/>
            <p:nvPr>
              <p:custDataLst>
                <p:tags r:id="rId8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1" name="AutoShape 124"/>
            <p:cNvSpPr/>
            <p:nvPr>
              <p:custDataLst>
                <p:tags r:id="rId9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2" name="AutoShape 125"/>
            <p:cNvSpPr/>
            <p:nvPr>
              <p:custDataLst>
                <p:tags r:id="rId10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1903884" y="4602608"/>
            <a:ext cx="251543" cy="366676"/>
            <a:chOff x="3192941" y="6473150"/>
            <a:chExt cx="251543" cy="366676"/>
          </a:xfrm>
          <a:solidFill>
            <a:schemeClr val="bg1"/>
          </a:solidFill>
        </p:grpSpPr>
        <p:sp>
          <p:nvSpPr>
            <p:cNvPr id="15" name="AutoShape 113"/>
            <p:cNvSpPr/>
            <p:nvPr>
              <p:custDataLst>
                <p:tags r:id="rId12"/>
              </p:custDataLst>
            </p:nvPr>
          </p:nvSpPr>
          <p:spPr bwMode="auto">
            <a:xfrm>
              <a:off x="3192941" y="6473150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6" name="AutoShape 114"/>
            <p:cNvSpPr/>
            <p:nvPr>
              <p:custDataLst>
                <p:tags r:id="rId13"/>
              </p:custDataLst>
            </p:nvPr>
          </p:nvSpPr>
          <p:spPr bwMode="auto">
            <a:xfrm>
              <a:off x="3249882" y="6530717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9524484" y="114393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>
            <a:off x="9863250" y="1486394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19" name="AutoShape 120"/>
            <p:cNvSpPr/>
            <p:nvPr>
              <p:custDataLst>
                <p:tags r:id="rId16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0" name="AutoShape 121"/>
            <p:cNvSpPr/>
            <p:nvPr>
              <p:custDataLst>
                <p:tags r:id="rId17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1" name="AutoShape 122"/>
            <p:cNvSpPr/>
            <p:nvPr>
              <p:custDataLst>
                <p:tags r:id="rId18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23" name="AutoShape 149"/>
          <p:cNvSpPr/>
          <p:nvPr>
            <p:custDataLst>
              <p:tags r:id="rId19"/>
            </p:custDataLst>
          </p:nvPr>
        </p:nvSpPr>
        <p:spPr bwMode="auto">
          <a:xfrm>
            <a:off x="5912975" y="4654231"/>
            <a:ext cx="366051" cy="2634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grpSp>
        <p:nvGrpSpPr>
          <p:cNvPr id="24" name="组合 23"/>
          <p:cNvGrpSpPr/>
          <p:nvPr>
            <p:custDataLst>
              <p:tags r:id="rId20"/>
            </p:custDataLst>
          </p:nvPr>
        </p:nvGrpSpPr>
        <p:grpSpPr>
          <a:xfrm>
            <a:off x="301665" y="2173248"/>
            <a:ext cx="3844290" cy="3887470"/>
            <a:chOff x="301665" y="1744961"/>
            <a:chExt cx="3844290" cy="3887470"/>
          </a:xfrm>
        </p:grpSpPr>
        <p:sp>
          <p:nvSpPr>
            <p:cNvPr id="25" name="文本框 24"/>
            <p:cNvSpPr txBox="1"/>
            <p:nvPr>
              <p:custDataLst>
                <p:tags r:id="rId21"/>
              </p:custDataLst>
            </p:nvPr>
          </p:nvSpPr>
          <p:spPr>
            <a:xfrm flipH="1">
              <a:off x="301665" y="2061191"/>
              <a:ext cx="3844290" cy="35712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市场规模：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年全球人工智能市场规模达到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621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亿美元，预计到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2030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年将超过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亿美元，年复合增长率（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CAGR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）为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25%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年中国人工智能市场规模为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3200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亿元，同比增长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33.8%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，预计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2025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年将突破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3000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亿元。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增长情况：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全球市场：年均增长率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25%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中国市场：年均增长率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19.6%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20222026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）。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数据来源：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Statista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、中研普华产业院研究报告。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2"/>
              </p:custDataLst>
            </p:nvPr>
          </p:nvSpPr>
          <p:spPr>
            <a:xfrm flipH="1">
              <a:off x="849319" y="1744961"/>
              <a:ext cx="21562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人工智能行业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 flipH="1">
            <a:off x="4418330" y="2489200"/>
            <a:ext cx="3675380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市场规模：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年全球新能源市场规模约为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1.5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万亿美元，预计到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2030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年将达到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万亿美元，年均增长率为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年中国新能源市场规模为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1.2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万亿元，同比增长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，预计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2025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年将达到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万亿元。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增长情况：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全球市场：年均增长率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中国市场：年均增长率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数据来源：国际能源署（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IEA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）、中证新能源指数。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 flipH="1">
            <a:off x="4352290" y="2144395"/>
            <a:ext cx="3241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新能源行业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25"/>
            </p:custDataLst>
          </p:nvPr>
        </p:nvSpPr>
        <p:spPr>
          <a:xfrm flipH="1">
            <a:off x="8366125" y="2489200"/>
            <a:ext cx="35236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市场规模：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年全球生物医药市场规模达到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1.8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万亿美元，预计到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2025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年将突破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万亿美元，年均增长率为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8%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年中国生物医药市场规模为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万亿元，同比增长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12%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，预计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2025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年将达到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万亿元。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增长情况：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全球市场：年均增长率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8%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中国市场：年均增长率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12%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数据来源：国家统计局、中证医药卫生指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数。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26"/>
            </p:custDataLst>
          </p:nvPr>
        </p:nvSpPr>
        <p:spPr>
          <a:xfrm flipH="1">
            <a:off x="8968039" y="2144673"/>
            <a:ext cx="21562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生物医药行业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47745" y="309245"/>
            <a:ext cx="4878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行业市场规模数据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024998" y="4514067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" name="AutoShape 115"/>
            <p:cNvSpPr/>
            <p:nvPr>
              <p:custDataLst>
                <p:tags r:id="rId2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5" name="AutoShape 116"/>
            <p:cNvSpPr/>
            <p:nvPr>
              <p:custDataLst>
                <p:tags r:id="rId3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2637216" y="1077375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AutoShape 117"/>
          <p:cNvSpPr/>
          <p:nvPr>
            <p:custDataLst>
              <p:tags r:id="rId5"/>
            </p:custDataLst>
          </p:nvPr>
        </p:nvSpPr>
        <p:spPr bwMode="auto">
          <a:xfrm>
            <a:off x="2954705" y="1443082"/>
            <a:ext cx="366051" cy="274694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8236451" y="107733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>
            <a:off x="8553940" y="138339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10" name="AutoShape 123"/>
            <p:cNvSpPr/>
            <p:nvPr>
              <p:custDataLst>
                <p:tags r:id="rId8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1" name="AutoShape 124"/>
            <p:cNvSpPr/>
            <p:nvPr>
              <p:custDataLst>
                <p:tags r:id="rId9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2" name="AutoShape 125"/>
            <p:cNvSpPr/>
            <p:nvPr>
              <p:custDataLst>
                <p:tags r:id="rId10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1903884" y="4602608"/>
            <a:ext cx="251543" cy="366676"/>
            <a:chOff x="3192941" y="6473150"/>
            <a:chExt cx="251543" cy="366676"/>
          </a:xfrm>
          <a:solidFill>
            <a:schemeClr val="bg1"/>
          </a:solidFill>
        </p:grpSpPr>
        <p:sp>
          <p:nvSpPr>
            <p:cNvPr id="15" name="AutoShape 113"/>
            <p:cNvSpPr/>
            <p:nvPr>
              <p:custDataLst>
                <p:tags r:id="rId12"/>
              </p:custDataLst>
            </p:nvPr>
          </p:nvSpPr>
          <p:spPr bwMode="auto">
            <a:xfrm>
              <a:off x="3192941" y="6473150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6" name="AutoShape 114"/>
            <p:cNvSpPr/>
            <p:nvPr>
              <p:custDataLst>
                <p:tags r:id="rId13"/>
              </p:custDataLst>
            </p:nvPr>
          </p:nvSpPr>
          <p:spPr bwMode="auto">
            <a:xfrm>
              <a:off x="3249882" y="6530717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14"/>
            </p:custDataLst>
          </p:nvPr>
        </p:nvGrpSpPr>
        <p:grpSpPr>
          <a:xfrm>
            <a:off x="9863250" y="1486394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19" name="AutoShape 120"/>
            <p:cNvSpPr/>
            <p:nvPr>
              <p:custDataLst>
                <p:tags r:id="rId15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0" name="AutoShape 121"/>
            <p:cNvSpPr/>
            <p:nvPr>
              <p:custDataLst>
                <p:tags r:id="rId16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1" name="AutoShape 122"/>
            <p:cNvSpPr/>
            <p:nvPr>
              <p:custDataLst>
                <p:tags r:id="rId17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23" name="AutoShape 149"/>
          <p:cNvSpPr/>
          <p:nvPr>
            <p:custDataLst>
              <p:tags r:id="rId18"/>
            </p:custDataLst>
          </p:nvPr>
        </p:nvSpPr>
        <p:spPr bwMode="auto">
          <a:xfrm>
            <a:off x="5912975" y="4654231"/>
            <a:ext cx="366051" cy="2634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grpSp>
        <p:nvGrpSpPr>
          <p:cNvPr id="24" name="组合 23"/>
          <p:cNvGrpSpPr/>
          <p:nvPr>
            <p:custDataLst>
              <p:tags r:id="rId19"/>
            </p:custDataLst>
          </p:nvPr>
        </p:nvGrpSpPr>
        <p:grpSpPr>
          <a:xfrm>
            <a:off x="1614210" y="2078633"/>
            <a:ext cx="3844290" cy="4031615"/>
            <a:chOff x="1614210" y="1650346"/>
            <a:chExt cx="3844290" cy="4031615"/>
          </a:xfrm>
        </p:grpSpPr>
        <p:sp>
          <p:nvSpPr>
            <p:cNvPr id="25" name="文本框 24"/>
            <p:cNvSpPr txBox="1"/>
            <p:nvPr>
              <p:custDataLst>
                <p:tags r:id="rId20"/>
              </p:custDataLst>
            </p:nvPr>
          </p:nvSpPr>
          <p:spPr>
            <a:xfrm flipH="1">
              <a:off x="1614210" y="2110721"/>
              <a:ext cx="3844290" cy="35712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市场规模：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年全球电子商务市场规模达到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6.5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万亿美元，预计到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2025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年将突破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8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万亿美元，年均增长率为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10%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年中国电子商务市场规模为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万亿元，同比增长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15%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，预计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2025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年将达到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16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万亿元。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增长情况：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全球市场：年均增长率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10%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中国市场：年均增长率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15%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数据来源：艾媒数据中心、国家统计局。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1"/>
              </p:custDataLst>
            </p:nvPr>
          </p:nvSpPr>
          <p:spPr>
            <a:xfrm flipH="1">
              <a:off x="2107254" y="1650346"/>
              <a:ext cx="21562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电子商务行业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2"/>
            </p:custDataLst>
          </p:nvPr>
        </p:nvSpPr>
        <p:spPr>
          <a:xfrm flipH="1">
            <a:off x="7329805" y="2538730"/>
            <a:ext cx="367538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市场规模：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年全球房地产市场规模约为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万亿美元，预计到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2025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年将达到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万亿美元，年均增长率为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年中国房地产市场规模为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万亿元，同比增长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6%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，预计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2025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年将达到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万亿元。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增长情况：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全球市场：年均增长率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中国市场：年均增长率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6%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数据来源：艾媒数据中心、国家统计局。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3"/>
            </p:custDataLst>
          </p:nvPr>
        </p:nvSpPr>
        <p:spPr>
          <a:xfrm flipH="1">
            <a:off x="7117080" y="2078355"/>
            <a:ext cx="3241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房地产行业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47745" y="309245"/>
            <a:ext cx="4878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行业市场规模数据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24"/>
            </p:custDataLst>
          </p:nvPr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024998" y="4514067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" name="AutoShape 115"/>
            <p:cNvSpPr/>
            <p:nvPr>
              <p:custDataLst>
                <p:tags r:id="rId2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5" name="AutoShape 116"/>
            <p:cNvSpPr/>
            <p:nvPr>
              <p:custDataLst>
                <p:tags r:id="rId3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2637216" y="1077375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AutoShape 117"/>
          <p:cNvSpPr/>
          <p:nvPr>
            <p:custDataLst>
              <p:tags r:id="rId5"/>
            </p:custDataLst>
          </p:nvPr>
        </p:nvSpPr>
        <p:spPr bwMode="auto">
          <a:xfrm>
            <a:off x="2954705" y="1443082"/>
            <a:ext cx="366051" cy="274694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8236451" y="107733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>
            <a:off x="8553940" y="138339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10" name="AutoShape 123"/>
            <p:cNvSpPr/>
            <p:nvPr>
              <p:custDataLst>
                <p:tags r:id="rId8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1" name="AutoShape 124"/>
            <p:cNvSpPr/>
            <p:nvPr>
              <p:custDataLst>
                <p:tags r:id="rId9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2" name="AutoShape 125"/>
            <p:cNvSpPr/>
            <p:nvPr>
              <p:custDataLst>
                <p:tags r:id="rId10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1903884" y="4602608"/>
            <a:ext cx="251543" cy="366676"/>
            <a:chOff x="3192941" y="6473150"/>
            <a:chExt cx="251543" cy="366676"/>
          </a:xfrm>
          <a:solidFill>
            <a:schemeClr val="bg1"/>
          </a:solidFill>
        </p:grpSpPr>
        <p:sp>
          <p:nvSpPr>
            <p:cNvPr id="15" name="AutoShape 113"/>
            <p:cNvSpPr/>
            <p:nvPr>
              <p:custDataLst>
                <p:tags r:id="rId12"/>
              </p:custDataLst>
            </p:nvPr>
          </p:nvSpPr>
          <p:spPr bwMode="auto">
            <a:xfrm>
              <a:off x="3192941" y="6473150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6" name="AutoShape 114"/>
            <p:cNvSpPr/>
            <p:nvPr>
              <p:custDataLst>
                <p:tags r:id="rId13"/>
              </p:custDataLst>
            </p:nvPr>
          </p:nvSpPr>
          <p:spPr bwMode="auto">
            <a:xfrm>
              <a:off x="3249882" y="6530717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14"/>
            </p:custDataLst>
          </p:nvPr>
        </p:nvGrpSpPr>
        <p:grpSpPr>
          <a:xfrm>
            <a:off x="9863250" y="1486394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19" name="AutoShape 120"/>
            <p:cNvSpPr/>
            <p:nvPr>
              <p:custDataLst>
                <p:tags r:id="rId15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0" name="AutoShape 121"/>
            <p:cNvSpPr/>
            <p:nvPr>
              <p:custDataLst>
                <p:tags r:id="rId16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1" name="AutoShape 122"/>
            <p:cNvSpPr/>
            <p:nvPr>
              <p:custDataLst>
                <p:tags r:id="rId17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23" name="AutoShape 149"/>
          <p:cNvSpPr/>
          <p:nvPr>
            <p:custDataLst>
              <p:tags r:id="rId18"/>
            </p:custDataLst>
          </p:nvPr>
        </p:nvSpPr>
        <p:spPr bwMode="auto">
          <a:xfrm>
            <a:off x="5912975" y="4654231"/>
            <a:ext cx="366051" cy="2634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grpSp>
        <p:nvGrpSpPr>
          <p:cNvPr id="24" name="组合 23"/>
          <p:cNvGrpSpPr/>
          <p:nvPr>
            <p:custDataLst>
              <p:tags r:id="rId19"/>
            </p:custDataLst>
          </p:nvPr>
        </p:nvGrpSpPr>
        <p:grpSpPr>
          <a:xfrm>
            <a:off x="1614210" y="2078633"/>
            <a:ext cx="3844290" cy="4031615"/>
            <a:chOff x="1614210" y="1650346"/>
            <a:chExt cx="3844290" cy="4031615"/>
          </a:xfrm>
        </p:grpSpPr>
        <p:sp>
          <p:nvSpPr>
            <p:cNvPr id="25" name="文本框 24"/>
            <p:cNvSpPr txBox="1"/>
            <p:nvPr>
              <p:custDataLst>
                <p:tags r:id="rId20"/>
              </p:custDataLst>
            </p:nvPr>
          </p:nvSpPr>
          <p:spPr>
            <a:xfrm flipH="1">
              <a:off x="1614210" y="2110721"/>
              <a:ext cx="3844290" cy="35712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全球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GDP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年全球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GDP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总量约为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105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万亿美元，同比增长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3%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年中国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GDP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17.7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万亿美元，同比增长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5.2%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年美国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GDP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26.9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万亿美元，同比增长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2.1%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数据来源：世界银行（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World Bank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）、国际货币基金组织（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IMF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）。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1"/>
              </p:custDataLst>
            </p:nvPr>
          </p:nvSpPr>
          <p:spPr>
            <a:xfrm flipH="1">
              <a:off x="2107254" y="1650346"/>
              <a:ext cx="21562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GDP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（国内生产总值）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2"/>
            </p:custDataLst>
          </p:nvPr>
        </p:nvSpPr>
        <p:spPr>
          <a:xfrm flipH="1">
            <a:off x="7329805" y="2538730"/>
            <a:ext cx="367538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全球通胀率：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年全球平均通胀率为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6.5%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，较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8.7%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有所下降。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年中国通胀率为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2.5%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，美国通胀率为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4.9%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，欧元区通胀率为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5.5%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数据来源：国际货币基金组织（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IMF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）、各国统计局。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3"/>
            </p:custDataLst>
          </p:nvPr>
        </p:nvSpPr>
        <p:spPr>
          <a:xfrm flipH="1">
            <a:off x="7117080" y="2078355"/>
            <a:ext cx="3241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通胀率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47745" y="309245"/>
            <a:ext cx="4878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宏观经济指标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24"/>
            </p:custDataLst>
          </p:nvPr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1" r="28260"/>
          <a:stretch>
            <a:fillRect/>
          </a:stretch>
        </p:blipFill>
        <p:spPr>
          <a:xfrm>
            <a:off x="-3568" y="0"/>
            <a:ext cx="5485061" cy="6858000"/>
          </a:xfrm>
          <a:custGeom>
            <a:avLst/>
            <a:gdLst>
              <a:gd name="connsiteX0" fmla="*/ 0 w 5485061"/>
              <a:gd name="connsiteY0" fmla="*/ 0 h 6858000"/>
              <a:gd name="connsiteX1" fmla="*/ 5485061 w 5485061"/>
              <a:gd name="connsiteY1" fmla="*/ 0 h 6858000"/>
              <a:gd name="connsiteX2" fmla="*/ 5485061 w 5485061"/>
              <a:gd name="connsiteY2" fmla="*/ 6858000 h 6858000"/>
              <a:gd name="connsiteX3" fmla="*/ 0 w 54850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5061" h="6858000">
                <a:moveTo>
                  <a:pt x="0" y="0"/>
                </a:moveTo>
                <a:lnTo>
                  <a:pt x="5485061" y="0"/>
                </a:lnTo>
                <a:lnTo>
                  <a:pt x="54850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5159896" cy="6314173"/>
          </a:xfrm>
          <a:prstGeom prst="rect">
            <a:avLst/>
          </a:prstGeom>
          <a:solidFill>
            <a:srgbClr val="27729E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897245" y="597452"/>
            <a:ext cx="896699" cy="830997"/>
          </a:xfrm>
          <a:prstGeom prst="rect">
            <a:avLst/>
          </a:prstGeom>
          <a:effectLst>
            <a:outerShdw dist="50800" dir="2820000" algn="tl" rotWithShape="0">
              <a:srgbClr val="27729E">
                <a:alpha val="2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1585" y="3922697"/>
            <a:ext cx="320886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92588" y="2878115"/>
            <a:ext cx="2291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22849" y="3547757"/>
            <a:ext cx="199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ource Han Sans Regular"/>
                <a:cs typeface="Arial" panose="020B0604020202020204" pitchFamily="34" charset="0"/>
              </a:rPr>
              <a:t>C O N T E N T 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ource Han Sans Regular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6897245" y="1690401"/>
            <a:ext cx="896699" cy="830997"/>
          </a:xfrm>
          <a:prstGeom prst="rect">
            <a:avLst/>
          </a:prstGeom>
          <a:effectLst>
            <a:outerShdw dist="50800" dir="2820000" algn="tl" rotWithShape="0">
              <a:srgbClr val="27729E">
                <a:alpha val="2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6943600" y="2783350"/>
            <a:ext cx="896699" cy="830997"/>
          </a:xfrm>
          <a:prstGeom prst="rect">
            <a:avLst/>
          </a:prstGeom>
          <a:effectLst>
            <a:outerShdw dist="50800" dir="2820000" algn="tl" rotWithShape="0">
              <a:srgbClr val="27729E">
                <a:alpha val="2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03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6943600" y="3876298"/>
            <a:ext cx="896699" cy="1938020"/>
          </a:xfrm>
          <a:prstGeom prst="rect">
            <a:avLst/>
          </a:prstGeom>
          <a:effectLst>
            <a:outerShdw dist="50800" dir="2820000" algn="tl" rotWithShape="0">
              <a:srgbClr val="27729E">
                <a:alpha val="2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04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kern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05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 flipH="1">
            <a:off x="7716176" y="721048"/>
            <a:ext cx="270379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面谈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 flipH="1">
            <a:off x="7512685" y="1803400"/>
            <a:ext cx="3566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项目前景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 flipH="1">
            <a:off x="7943804" y="2885576"/>
            <a:ext cx="270379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涉众分析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 flipH="1">
            <a:off x="8214484" y="5049474"/>
            <a:ext cx="270379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硬数据采样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91195" y="3928745"/>
            <a:ext cx="4064000" cy="763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spc="60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产品范围</a:t>
            </a:r>
            <a:endParaRPr lang="zh-CN" altLang="en-US" sz="3200" spc="60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024998" y="4514067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" name="AutoShape 115"/>
            <p:cNvSpPr/>
            <p:nvPr>
              <p:custDataLst>
                <p:tags r:id="rId2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5" name="AutoShape 116"/>
            <p:cNvSpPr/>
            <p:nvPr>
              <p:custDataLst>
                <p:tags r:id="rId3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2637216" y="1077375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AutoShape 117"/>
          <p:cNvSpPr/>
          <p:nvPr>
            <p:custDataLst>
              <p:tags r:id="rId5"/>
            </p:custDataLst>
          </p:nvPr>
        </p:nvSpPr>
        <p:spPr bwMode="auto">
          <a:xfrm>
            <a:off x="2954705" y="1443082"/>
            <a:ext cx="366051" cy="274694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8236451" y="1077332"/>
            <a:ext cx="1001028" cy="1001028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>
            <a:off x="8553940" y="138339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10" name="AutoShape 123"/>
            <p:cNvSpPr/>
            <p:nvPr>
              <p:custDataLst>
                <p:tags r:id="rId8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1" name="AutoShape 124"/>
            <p:cNvSpPr/>
            <p:nvPr>
              <p:custDataLst>
                <p:tags r:id="rId9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2" name="AutoShape 125"/>
            <p:cNvSpPr/>
            <p:nvPr>
              <p:custDataLst>
                <p:tags r:id="rId10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1903884" y="4602608"/>
            <a:ext cx="251543" cy="366676"/>
            <a:chOff x="3192941" y="6473150"/>
            <a:chExt cx="251543" cy="366676"/>
          </a:xfrm>
          <a:solidFill>
            <a:schemeClr val="bg1"/>
          </a:solidFill>
        </p:grpSpPr>
        <p:sp>
          <p:nvSpPr>
            <p:cNvPr id="15" name="AutoShape 113"/>
            <p:cNvSpPr/>
            <p:nvPr>
              <p:custDataLst>
                <p:tags r:id="rId12"/>
              </p:custDataLst>
            </p:nvPr>
          </p:nvSpPr>
          <p:spPr bwMode="auto">
            <a:xfrm>
              <a:off x="3192941" y="6473150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16" name="AutoShape 114"/>
            <p:cNvSpPr/>
            <p:nvPr>
              <p:custDataLst>
                <p:tags r:id="rId13"/>
              </p:custDataLst>
            </p:nvPr>
          </p:nvSpPr>
          <p:spPr bwMode="auto">
            <a:xfrm>
              <a:off x="3249882" y="6530717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14"/>
            </p:custDataLst>
          </p:nvPr>
        </p:nvGrpSpPr>
        <p:grpSpPr>
          <a:xfrm>
            <a:off x="9863250" y="1486394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19" name="AutoShape 120"/>
            <p:cNvSpPr/>
            <p:nvPr>
              <p:custDataLst>
                <p:tags r:id="rId15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0" name="AutoShape 121"/>
            <p:cNvSpPr/>
            <p:nvPr>
              <p:custDataLst>
                <p:tags r:id="rId16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  <p:sp>
          <p:nvSpPr>
            <p:cNvPr id="21" name="AutoShape 122"/>
            <p:cNvSpPr/>
            <p:nvPr>
              <p:custDataLst>
                <p:tags r:id="rId17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7729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思源宋体 CN"/>
                <a:ea typeface="Source Han Sans Regular"/>
                <a:cs typeface="+mn-cs"/>
              </a:endParaRPr>
            </a:p>
          </p:txBody>
        </p:sp>
      </p:grpSp>
      <p:sp>
        <p:nvSpPr>
          <p:cNvPr id="23" name="AutoShape 149"/>
          <p:cNvSpPr/>
          <p:nvPr>
            <p:custDataLst>
              <p:tags r:id="rId18"/>
            </p:custDataLst>
          </p:nvPr>
        </p:nvSpPr>
        <p:spPr bwMode="auto">
          <a:xfrm>
            <a:off x="5912975" y="4654231"/>
            <a:ext cx="366051" cy="2634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27729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宋体 CN"/>
              <a:ea typeface="Source Han Sans Regular"/>
              <a:cs typeface="+mn-cs"/>
            </a:endParaRPr>
          </a:p>
        </p:txBody>
      </p:sp>
      <p:grpSp>
        <p:nvGrpSpPr>
          <p:cNvPr id="24" name="组合 23"/>
          <p:cNvGrpSpPr/>
          <p:nvPr>
            <p:custDataLst>
              <p:tags r:id="rId19"/>
            </p:custDataLst>
          </p:nvPr>
        </p:nvGrpSpPr>
        <p:grpSpPr>
          <a:xfrm>
            <a:off x="1614210" y="2078633"/>
            <a:ext cx="3844290" cy="4031615"/>
            <a:chOff x="1614210" y="1650346"/>
            <a:chExt cx="3844290" cy="4031615"/>
          </a:xfrm>
        </p:grpSpPr>
        <p:sp>
          <p:nvSpPr>
            <p:cNvPr id="25" name="文本框 24"/>
            <p:cNvSpPr txBox="1"/>
            <p:nvPr>
              <p:custDataLst>
                <p:tags r:id="rId20"/>
              </p:custDataLst>
            </p:nvPr>
          </p:nvSpPr>
          <p:spPr>
            <a:xfrm flipH="1">
              <a:off x="1614210" y="2110721"/>
              <a:ext cx="3844290" cy="35712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全球贸易总额：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年全球贸易总额约为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32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万亿美元，同比增长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1.5%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年中国进出口总额为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6.3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万亿美元，同比增长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0.6%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 2023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年美国进出口总额为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5.1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万亿美元，同比增长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1.2%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 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数据来源：世界贸易组织（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WTO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）、各国海关总署。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1"/>
              </p:custDataLst>
            </p:nvPr>
          </p:nvSpPr>
          <p:spPr>
            <a:xfrm flipH="1">
              <a:off x="2107254" y="1650346"/>
              <a:ext cx="21562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pitchFamily="34" charset="0"/>
                </a:rPr>
                <a:t>进出口数据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2"/>
            </p:custDataLst>
          </p:nvPr>
        </p:nvSpPr>
        <p:spPr>
          <a:xfrm flipH="1">
            <a:off x="7329805" y="2538730"/>
            <a:ext cx="367538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全球关税趋势：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年全球平均关税率为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2.5%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，较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年的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2.6%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略有下降。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美国对中国商品的平均关税率为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19.3%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中国对美国商品的平均关税率为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21.1%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数据来源：世界贸易组织（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WTO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）、各国商务部。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3"/>
            </p:custDataLst>
          </p:nvPr>
        </p:nvSpPr>
        <p:spPr>
          <a:xfrm flipH="1">
            <a:off x="7117080" y="2078355"/>
            <a:ext cx="3241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关税政策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47745" y="309245"/>
            <a:ext cx="4878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国际贸易数据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24"/>
            </p:custDataLst>
          </p:nvPr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138545" y="1139825"/>
            <a:ext cx="5507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https://blog.csdn.net/2301_80176574/article/details/146402559?fromshare=blogdetail&amp;sharetype=blogdetail&amp;sharerId=146402559&amp;sharerefer=PC&amp;sharesource=2301_80176574&amp;sharefrom=from_link</a:t>
            </a:r>
            <a:endParaRPr lang="en-US" altLang="zh-CN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775520" y="2634838"/>
            <a:ext cx="979308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谢谢观看！</a:t>
            </a:r>
            <a:endParaRPr kumimoji="0" lang="zh-CN" altLang="en-US" sz="72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27748" y="3884746"/>
            <a:ext cx="45365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北京理工大学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计算机学院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软件工程专业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97078" y="4509120"/>
            <a:ext cx="4488815" cy="260350"/>
            <a:chOff x="1903949" y="4675202"/>
            <a:chExt cx="4488815" cy="260350"/>
          </a:xfrm>
        </p:grpSpPr>
        <p:sp>
          <p:nvSpPr>
            <p:cNvPr id="24" name="文本框 23"/>
            <p:cNvSpPr txBox="1"/>
            <p:nvPr/>
          </p:nvSpPr>
          <p:spPr>
            <a:xfrm>
              <a:off x="1903949" y="4675202"/>
              <a:ext cx="1980220" cy="2603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60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第六组</a:t>
              </a:r>
              <a:endParaRPr kumimoji="0" lang="zh-CN" altLang="en-US" sz="11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095969" y="4675202"/>
              <a:ext cx="2296795" cy="2603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60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指导老师：</a:t>
              </a:r>
              <a:r>
                <a:rPr lang="zh-CN" altLang="en-US" sz="1100" spc="60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韩锐</a:t>
              </a:r>
              <a:endParaRPr kumimoji="0" lang="en-US" altLang="zh-CN" sz="1100" b="0" i="0" u="none" strike="noStrike" kern="1200" cap="none" spc="60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9376" y="404664"/>
            <a:ext cx="2660482" cy="400110"/>
            <a:chOff x="371475" y="655445"/>
            <a:chExt cx="2660482" cy="400110"/>
          </a:xfrm>
        </p:grpSpPr>
        <p:sp>
          <p:nvSpPr>
            <p:cNvPr id="27" name="文本框 26"/>
            <p:cNvSpPr txBox="1"/>
            <p:nvPr/>
          </p:nvSpPr>
          <p:spPr>
            <a:xfrm>
              <a:off x="748045" y="655445"/>
              <a:ext cx="2283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稻壳儿设计学院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371475" y="662310"/>
              <a:ext cx="304951" cy="358548"/>
            </a:xfrm>
            <a:custGeom>
              <a:avLst/>
              <a:gdLst>
                <a:gd name="T0" fmla="*/ 344 w 684"/>
                <a:gd name="T1" fmla="*/ 5 h 805"/>
                <a:gd name="T2" fmla="*/ 407 w 684"/>
                <a:gd name="T3" fmla="*/ 22 h 805"/>
                <a:gd name="T4" fmla="*/ 464 w 684"/>
                <a:gd name="T5" fmla="*/ 44 h 805"/>
                <a:gd name="T6" fmla="*/ 513 w 684"/>
                <a:gd name="T7" fmla="*/ 73 h 805"/>
                <a:gd name="T8" fmla="*/ 588 w 684"/>
                <a:gd name="T9" fmla="*/ 141 h 805"/>
                <a:gd name="T10" fmla="*/ 620 w 684"/>
                <a:gd name="T11" fmla="*/ 184 h 805"/>
                <a:gd name="T12" fmla="*/ 638 w 684"/>
                <a:gd name="T13" fmla="*/ 217 h 805"/>
                <a:gd name="T14" fmla="*/ 661 w 684"/>
                <a:gd name="T15" fmla="*/ 268 h 805"/>
                <a:gd name="T16" fmla="*/ 682 w 684"/>
                <a:gd name="T17" fmla="*/ 377 h 805"/>
                <a:gd name="T18" fmla="*/ 668 w 684"/>
                <a:gd name="T19" fmla="*/ 509 h 805"/>
                <a:gd name="T20" fmla="*/ 649 w 684"/>
                <a:gd name="T21" fmla="*/ 561 h 805"/>
                <a:gd name="T22" fmla="*/ 620 w 684"/>
                <a:gd name="T23" fmla="*/ 618 h 805"/>
                <a:gd name="T24" fmla="*/ 575 w 684"/>
                <a:gd name="T25" fmla="*/ 674 h 805"/>
                <a:gd name="T26" fmla="*/ 467 w 684"/>
                <a:gd name="T27" fmla="*/ 758 h 805"/>
                <a:gd name="T28" fmla="*/ 410 w 684"/>
                <a:gd name="T29" fmla="*/ 781 h 805"/>
                <a:gd name="T30" fmla="*/ 312 w 684"/>
                <a:gd name="T31" fmla="*/ 802 h 805"/>
                <a:gd name="T32" fmla="*/ 11 w 684"/>
                <a:gd name="T33" fmla="*/ 804 h 805"/>
                <a:gd name="T34" fmla="*/ 0 w 684"/>
                <a:gd name="T35" fmla="*/ 747 h 805"/>
                <a:gd name="T36" fmla="*/ 9 w 684"/>
                <a:gd name="T37" fmla="*/ 0 h 805"/>
                <a:gd name="T38" fmla="*/ 378 w 684"/>
                <a:gd name="T39" fmla="*/ 268 h 805"/>
                <a:gd name="T40" fmla="*/ 369 w 684"/>
                <a:gd name="T41" fmla="*/ 200 h 805"/>
                <a:gd name="T42" fmla="*/ 323 w 684"/>
                <a:gd name="T43" fmla="*/ 88 h 805"/>
                <a:gd name="T44" fmla="*/ 289 w 684"/>
                <a:gd name="T45" fmla="*/ 117 h 805"/>
                <a:gd name="T46" fmla="*/ 266 w 684"/>
                <a:gd name="T47" fmla="*/ 160 h 805"/>
                <a:gd name="T48" fmla="*/ 242 w 684"/>
                <a:gd name="T49" fmla="*/ 221 h 805"/>
                <a:gd name="T50" fmla="*/ 233 w 684"/>
                <a:gd name="T51" fmla="*/ 377 h 805"/>
                <a:gd name="T52" fmla="*/ 253 w 684"/>
                <a:gd name="T53" fmla="*/ 459 h 805"/>
                <a:gd name="T54" fmla="*/ 282 w 684"/>
                <a:gd name="T55" fmla="*/ 517 h 805"/>
                <a:gd name="T56" fmla="*/ 333 w 684"/>
                <a:gd name="T57" fmla="*/ 456 h 805"/>
                <a:gd name="T58" fmla="*/ 359 w 684"/>
                <a:gd name="T59" fmla="*/ 388 h 805"/>
                <a:gd name="T60" fmla="*/ 372 w 684"/>
                <a:gd name="T61" fmla="*/ 333 h 805"/>
                <a:gd name="T62" fmla="*/ 252 w 684"/>
                <a:gd name="T63" fmla="*/ 705 h 805"/>
                <a:gd name="T64" fmla="*/ 314 w 684"/>
                <a:gd name="T65" fmla="*/ 702 h 805"/>
                <a:gd name="T66" fmla="*/ 379 w 684"/>
                <a:gd name="T67" fmla="*/ 670 h 805"/>
                <a:gd name="T68" fmla="*/ 480 w 684"/>
                <a:gd name="T69" fmla="*/ 581 h 805"/>
                <a:gd name="T70" fmla="*/ 523 w 684"/>
                <a:gd name="T71" fmla="*/ 509 h 805"/>
                <a:gd name="T72" fmla="*/ 540 w 684"/>
                <a:gd name="T73" fmla="*/ 466 h 805"/>
                <a:gd name="T74" fmla="*/ 557 w 684"/>
                <a:gd name="T75" fmla="*/ 411 h 805"/>
                <a:gd name="T76" fmla="*/ 541 w 684"/>
                <a:gd name="T77" fmla="*/ 389 h 805"/>
                <a:gd name="T78" fmla="*/ 502 w 684"/>
                <a:gd name="T79" fmla="*/ 405 h 805"/>
                <a:gd name="T80" fmla="*/ 437 w 684"/>
                <a:gd name="T81" fmla="*/ 440 h 805"/>
                <a:gd name="T82" fmla="*/ 361 w 684"/>
                <a:gd name="T83" fmla="*/ 501 h 805"/>
                <a:gd name="T84" fmla="*/ 298 w 684"/>
                <a:gd name="T85" fmla="*/ 574 h 805"/>
                <a:gd name="T86" fmla="*/ 280 w 684"/>
                <a:gd name="T87" fmla="*/ 608 h 805"/>
                <a:gd name="T88" fmla="*/ 261 w 684"/>
                <a:gd name="T89" fmla="*/ 657 h 805"/>
                <a:gd name="T90" fmla="*/ 105 w 684"/>
                <a:gd name="T91" fmla="*/ 524 h 805"/>
                <a:gd name="T92" fmla="*/ 124 w 684"/>
                <a:gd name="T93" fmla="*/ 583 h 805"/>
                <a:gd name="T94" fmla="*/ 171 w 684"/>
                <a:gd name="T95" fmla="*/ 668 h 805"/>
                <a:gd name="T96" fmla="*/ 214 w 684"/>
                <a:gd name="T97" fmla="*/ 708 h 805"/>
                <a:gd name="T98" fmla="*/ 238 w 684"/>
                <a:gd name="T99" fmla="*/ 666 h 805"/>
                <a:gd name="T100" fmla="*/ 249 w 684"/>
                <a:gd name="T101" fmla="*/ 518 h 805"/>
                <a:gd name="T102" fmla="*/ 220 w 684"/>
                <a:gd name="T103" fmla="*/ 456 h 805"/>
                <a:gd name="T104" fmla="*/ 201 w 684"/>
                <a:gd name="T105" fmla="*/ 383 h 805"/>
                <a:gd name="T106" fmla="*/ 185 w 684"/>
                <a:gd name="T107" fmla="*/ 264 h 805"/>
                <a:gd name="T108" fmla="*/ 159 w 684"/>
                <a:gd name="T109" fmla="*/ 295 h 805"/>
                <a:gd name="T110" fmla="*/ 127 w 684"/>
                <a:gd name="T111" fmla="*/ 358 h 805"/>
                <a:gd name="T112" fmla="*/ 108 w 684"/>
                <a:gd name="T113" fmla="*/ 428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805">
                  <a:moveTo>
                    <a:pt x="157" y="0"/>
                  </a:moveTo>
                  <a:cubicBezTo>
                    <a:pt x="204" y="0"/>
                    <a:pt x="250" y="0"/>
                    <a:pt x="297" y="0"/>
                  </a:cubicBezTo>
                  <a:cubicBezTo>
                    <a:pt x="313" y="0"/>
                    <a:pt x="328" y="3"/>
                    <a:pt x="344" y="5"/>
                  </a:cubicBezTo>
                  <a:cubicBezTo>
                    <a:pt x="349" y="5"/>
                    <a:pt x="354" y="8"/>
                    <a:pt x="359" y="9"/>
                  </a:cubicBezTo>
                  <a:cubicBezTo>
                    <a:pt x="368" y="11"/>
                    <a:pt x="378" y="13"/>
                    <a:pt x="387" y="15"/>
                  </a:cubicBezTo>
                  <a:cubicBezTo>
                    <a:pt x="394" y="17"/>
                    <a:pt x="400" y="19"/>
                    <a:pt x="407" y="22"/>
                  </a:cubicBezTo>
                  <a:cubicBezTo>
                    <a:pt x="413" y="24"/>
                    <a:pt x="419" y="26"/>
                    <a:pt x="425" y="28"/>
                  </a:cubicBezTo>
                  <a:cubicBezTo>
                    <a:pt x="432" y="29"/>
                    <a:pt x="439" y="32"/>
                    <a:pt x="445" y="36"/>
                  </a:cubicBezTo>
                  <a:cubicBezTo>
                    <a:pt x="451" y="39"/>
                    <a:pt x="458" y="42"/>
                    <a:pt x="464" y="44"/>
                  </a:cubicBezTo>
                  <a:cubicBezTo>
                    <a:pt x="467" y="46"/>
                    <a:pt x="470" y="48"/>
                    <a:pt x="473" y="50"/>
                  </a:cubicBezTo>
                  <a:cubicBezTo>
                    <a:pt x="473" y="50"/>
                    <a:pt x="474" y="50"/>
                    <a:pt x="474" y="50"/>
                  </a:cubicBezTo>
                  <a:cubicBezTo>
                    <a:pt x="487" y="58"/>
                    <a:pt x="500" y="66"/>
                    <a:pt x="513" y="73"/>
                  </a:cubicBezTo>
                  <a:cubicBezTo>
                    <a:pt x="514" y="74"/>
                    <a:pt x="514" y="74"/>
                    <a:pt x="515" y="74"/>
                  </a:cubicBezTo>
                  <a:cubicBezTo>
                    <a:pt x="528" y="85"/>
                    <a:pt x="541" y="95"/>
                    <a:pt x="553" y="106"/>
                  </a:cubicBezTo>
                  <a:cubicBezTo>
                    <a:pt x="565" y="117"/>
                    <a:pt x="576" y="129"/>
                    <a:pt x="588" y="141"/>
                  </a:cubicBezTo>
                  <a:cubicBezTo>
                    <a:pt x="594" y="149"/>
                    <a:pt x="600" y="157"/>
                    <a:pt x="607" y="165"/>
                  </a:cubicBezTo>
                  <a:cubicBezTo>
                    <a:pt x="608" y="167"/>
                    <a:pt x="610" y="170"/>
                    <a:pt x="612" y="172"/>
                  </a:cubicBezTo>
                  <a:cubicBezTo>
                    <a:pt x="615" y="176"/>
                    <a:pt x="617" y="180"/>
                    <a:pt x="620" y="184"/>
                  </a:cubicBezTo>
                  <a:cubicBezTo>
                    <a:pt x="622" y="188"/>
                    <a:pt x="625" y="192"/>
                    <a:pt x="627" y="196"/>
                  </a:cubicBezTo>
                  <a:cubicBezTo>
                    <a:pt x="629" y="200"/>
                    <a:pt x="631" y="203"/>
                    <a:pt x="633" y="207"/>
                  </a:cubicBezTo>
                  <a:cubicBezTo>
                    <a:pt x="635" y="210"/>
                    <a:pt x="636" y="214"/>
                    <a:pt x="638" y="217"/>
                  </a:cubicBezTo>
                  <a:cubicBezTo>
                    <a:pt x="644" y="225"/>
                    <a:pt x="648" y="233"/>
                    <a:pt x="650" y="242"/>
                  </a:cubicBezTo>
                  <a:cubicBezTo>
                    <a:pt x="652" y="247"/>
                    <a:pt x="654" y="251"/>
                    <a:pt x="656" y="255"/>
                  </a:cubicBezTo>
                  <a:cubicBezTo>
                    <a:pt x="658" y="259"/>
                    <a:pt x="660" y="263"/>
                    <a:pt x="661" y="268"/>
                  </a:cubicBezTo>
                  <a:cubicBezTo>
                    <a:pt x="665" y="279"/>
                    <a:pt x="668" y="290"/>
                    <a:pt x="672" y="301"/>
                  </a:cubicBezTo>
                  <a:cubicBezTo>
                    <a:pt x="674" y="308"/>
                    <a:pt x="676" y="316"/>
                    <a:pt x="677" y="324"/>
                  </a:cubicBezTo>
                  <a:cubicBezTo>
                    <a:pt x="679" y="342"/>
                    <a:pt x="681" y="359"/>
                    <a:pt x="682" y="377"/>
                  </a:cubicBezTo>
                  <a:cubicBezTo>
                    <a:pt x="684" y="395"/>
                    <a:pt x="684" y="413"/>
                    <a:pt x="681" y="431"/>
                  </a:cubicBezTo>
                  <a:cubicBezTo>
                    <a:pt x="679" y="448"/>
                    <a:pt x="678" y="465"/>
                    <a:pt x="676" y="482"/>
                  </a:cubicBezTo>
                  <a:cubicBezTo>
                    <a:pt x="674" y="491"/>
                    <a:pt x="671" y="500"/>
                    <a:pt x="668" y="509"/>
                  </a:cubicBezTo>
                  <a:cubicBezTo>
                    <a:pt x="667" y="512"/>
                    <a:pt x="665" y="515"/>
                    <a:pt x="665" y="519"/>
                  </a:cubicBezTo>
                  <a:cubicBezTo>
                    <a:pt x="663" y="531"/>
                    <a:pt x="659" y="542"/>
                    <a:pt x="652" y="553"/>
                  </a:cubicBezTo>
                  <a:cubicBezTo>
                    <a:pt x="651" y="556"/>
                    <a:pt x="650" y="558"/>
                    <a:pt x="649" y="561"/>
                  </a:cubicBezTo>
                  <a:cubicBezTo>
                    <a:pt x="648" y="569"/>
                    <a:pt x="645" y="576"/>
                    <a:pt x="640" y="581"/>
                  </a:cubicBezTo>
                  <a:cubicBezTo>
                    <a:pt x="639" y="582"/>
                    <a:pt x="639" y="583"/>
                    <a:pt x="639" y="583"/>
                  </a:cubicBezTo>
                  <a:cubicBezTo>
                    <a:pt x="632" y="595"/>
                    <a:pt x="626" y="606"/>
                    <a:pt x="620" y="618"/>
                  </a:cubicBezTo>
                  <a:cubicBezTo>
                    <a:pt x="618" y="620"/>
                    <a:pt x="616" y="623"/>
                    <a:pt x="615" y="625"/>
                  </a:cubicBezTo>
                  <a:cubicBezTo>
                    <a:pt x="607" y="636"/>
                    <a:pt x="599" y="646"/>
                    <a:pt x="591" y="657"/>
                  </a:cubicBezTo>
                  <a:cubicBezTo>
                    <a:pt x="586" y="663"/>
                    <a:pt x="580" y="669"/>
                    <a:pt x="575" y="674"/>
                  </a:cubicBezTo>
                  <a:cubicBezTo>
                    <a:pt x="561" y="688"/>
                    <a:pt x="547" y="702"/>
                    <a:pt x="532" y="715"/>
                  </a:cubicBezTo>
                  <a:cubicBezTo>
                    <a:pt x="523" y="722"/>
                    <a:pt x="512" y="729"/>
                    <a:pt x="502" y="736"/>
                  </a:cubicBezTo>
                  <a:cubicBezTo>
                    <a:pt x="491" y="743"/>
                    <a:pt x="479" y="750"/>
                    <a:pt x="467" y="758"/>
                  </a:cubicBezTo>
                  <a:cubicBezTo>
                    <a:pt x="467" y="758"/>
                    <a:pt x="466" y="759"/>
                    <a:pt x="465" y="759"/>
                  </a:cubicBezTo>
                  <a:cubicBezTo>
                    <a:pt x="451" y="765"/>
                    <a:pt x="437" y="771"/>
                    <a:pt x="423" y="777"/>
                  </a:cubicBezTo>
                  <a:cubicBezTo>
                    <a:pt x="419" y="778"/>
                    <a:pt x="414" y="779"/>
                    <a:pt x="410" y="781"/>
                  </a:cubicBezTo>
                  <a:cubicBezTo>
                    <a:pt x="399" y="788"/>
                    <a:pt x="385" y="789"/>
                    <a:pt x="372" y="792"/>
                  </a:cubicBezTo>
                  <a:cubicBezTo>
                    <a:pt x="363" y="793"/>
                    <a:pt x="354" y="796"/>
                    <a:pt x="345" y="797"/>
                  </a:cubicBezTo>
                  <a:cubicBezTo>
                    <a:pt x="334" y="799"/>
                    <a:pt x="323" y="802"/>
                    <a:pt x="312" y="802"/>
                  </a:cubicBezTo>
                  <a:cubicBezTo>
                    <a:pt x="293" y="803"/>
                    <a:pt x="274" y="803"/>
                    <a:pt x="256" y="803"/>
                  </a:cubicBezTo>
                  <a:cubicBezTo>
                    <a:pt x="182" y="804"/>
                    <a:pt x="108" y="803"/>
                    <a:pt x="34" y="804"/>
                  </a:cubicBezTo>
                  <a:cubicBezTo>
                    <a:pt x="26" y="804"/>
                    <a:pt x="18" y="804"/>
                    <a:pt x="11" y="804"/>
                  </a:cubicBezTo>
                  <a:cubicBezTo>
                    <a:pt x="4" y="805"/>
                    <a:pt x="1" y="803"/>
                    <a:pt x="0" y="796"/>
                  </a:cubicBezTo>
                  <a:cubicBezTo>
                    <a:pt x="0" y="794"/>
                    <a:pt x="0" y="791"/>
                    <a:pt x="0" y="789"/>
                  </a:cubicBezTo>
                  <a:cubicBezTo>
                    <a:pt x="0" y="775"/>
                    <a:pt x="0" y="761"/>
                    <a:pt x="0" y="747"/>
                  </a:cubicBezTo>
                  <a:cubicBezTo>
                    <a:pt x="0" y="507"/>
                    <a:pt x="0" y="267"/>
                    <a:pt x="0" y="28"/>
                  </a:cubicBezTo>
                  <a:cubicBezTo>
                    <a:pt x="0" y="22"/>
                    <a:pt x="0" y="15"/>
                    <a:pt x="0" y="9"/>
                  </a:cubicBezTo>
                  <a:cubicBezTo>
                    <a:pt x="0" y="2"/>
                    <a:pt x="2" y="0"/>
                    <a:pt x="9" y="0"/>
                  </a:cubicBezTo>
                  <a:cubicBezTo>
                    <a:pt x="58" y="0"/>
                    <a:pt x="108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lose/>
                  <a:moveTo>
                    <a:pt x="378" y="268"/>
                  </a:moveTo>
                  <a:cubicBezTo>
                    <a:pt x="378" y="268"/>
                    <a:pt x="379" y="268"/>
                    <a:pt x="379" y="268"/>
                  </a:cubicBezTo>
                  <a:cubicBezTo>
                    <a:pt x="378" y="254"/>
                    <a:pt x="376" y="240"/>
                    <a:pt x="374" y="225"/>
                  </a:cubicBezTo>
                  <a:cubicBezTo>
                    <a:pt x="373" y="217"/>
                    <a:pt x="370" y="208"/>
                    <a:pt x="369" y="200"/>
                  </a:cubicBezTo>
                  <a:cubicBezTo>
                    <a:pt x="368" y="186"/>
                    <a:pt x="364" y="173"/>
                    <a:pt x="359" y="160"/>
                  </a:cubicBezTo>
                  <a:cubicBezTo>
                    <a:pt x="353" y="147"/>
                    <a:pt x="348" y="134"/>
                    <a:pt x="342" y="120"/>
                  </a:cubicBezTo>
                  <a:cubicBezTo>
                    <a:pt x="337" y="109"/>
                    <a:pt x="330" y="99"/>
                    <a:pt x="323" y="88"/>
                  </a:cubicBezTo>
                  <a:cubicBezTo>
                    <a:pt x="321" y="84"/>
                    <a:pt x="314" y="84"/>
                    <a:pt x="310" y="87"/>
                  </a:cubicBezTo>
                  <a:cubicBezTo>
                    <a:pt x="304" y="95"/>
                    <a:pt x="296" y="101"/>
                    <a:pt x="293" y="111"/>
                  </a:cubicBezTo>
                  <a:cubicBezTo>
                    <a:pt x="292" y="113"/>
                    <a:pt x="290" y="115"/>
                    <a:pt x="289" y="117"/>
                  </a:cubicBezTo>
                  <a:cubicBezTo>
                    <a:pt x="286" y="122"/>
                    <a:pt x="284" y="127"/>
                    <a:pt x="281" y="132"/>
                  </a:cubicBezTo>
                  <a:cubicBezTo>
                    <a:pt x="279" y="136"/>
                    <a:pt x="276" y="140"/>
                    <a:pt x="274" y="144"/>
                  </a:cubicBezTo>
                  <a:cubicBezTo>
                    <a:pt x="272" y="149"/>
                    <a:pt x="269" y="154"/>
                    <a:pt x="266" y="160"/>
                  </a:cubicBezTo>
                  <a:cubicBezTo>
                    <a:pt x="264" y="165"/>
                    <a:pt x="261" y="171"/>
                    <a:pt x="259" y="176"/>
                  </a:cubicBezTo>
                  <a:cubicBezTo>
                    <a:pt x="258" y="178"/>
                    <a:pt x="256" y="180"/>
                    <a:pt x="256" y="182"/>
                  </a:cubicBezTo>
                  <a:cubicBezTo>
                    <a:pt x="251" y="195"/>
                    <a:pt x="246" y="208"/>
                    <a:pt x="242" y="221"/>
                  </a:cubicBezTo>
                  <a:cubicBezTo>
                    <a:pt x="239" y="231"/>
                    <a:pt x="238" y="243"/>
                    <a:pt x="236" y="254"/>
                  </a:cubicBezTo>
                  <a:cubicBezTo>
                    <a:pt x="230" y="281"/>
                    <a:pt x="224" y="308"/>
                    <a:pt x="227" y="336"/>
                  </a:cubicBezTo>
                  <a:cubicBezTo>
                    <a:pt x="229" y="350"/>
                    <a:pt x="230" y="363"/>
                    <a:pt x="233" y="377"/>
                  </a:cubicBezTo>
                  <a:cubicBezTo>
                    <a:pt x="234" y="385"/>
                    <a:pt x="235" y="392"/>
                    <a:pt x="237" y="400"/>
                  </a:cubicBezTo>
                  <a:cubicBezTo>
                    <a:pt x="239" y="410"/>
                    <a:pt x="240" y="420"/>
                    <a:pt x="244" y="429"/>
                  </a:cubicBezTo>
                  <a:cubicBezTo>
                    <a:pt x="248" y="439"/>
                    <a:pt x="251" y="449"/>
                    <a:pt x="253" y="459"/>
                  </a:cubicBezTo>
                  <a:cubicBezTo>
                    <a:pt x="254" y="464"/>
                    <a:pt x="257" y="468"/>
                    <a:pt x="259" y="472"/>
                  </a:cubicBezTo>
                  <a:cubicBezTo>
                    <a:pt x="261" y="477"/>
                    <a:pt x="264" y="482"/>
                    <a:pt x="265" y="487"/>
                  </a:cubicBezTo>
                  <a:cubicBezTo>
                    <a:pt x="268" y="498"/>
                    <a:pt x="276" y="507"/>
                    <a:pt x="282" y="517"/>
                  </a:cubicBezTo>
                  <a:cubicBezTo>
                    <a:pt x="285" y="521"/>
                    <a:pt x="291" y="522"/>
                    <a:pt x="294" y="518"/>
                  </a:cubicBezTo>
                  <a:cubicBezTo>
                    <a:pt x="300" y="511"/>
                    <a:pt x="306" y="504"/>
                    <a:pt x="311" y="495"/>
                  </a:cubicBezTo>
                  <a:cubicBezTo>
                    <a:pt x="318" y="483"/>
                    <a:pt x="328" y="471"/>
                    <a:pt x="333" y="456"/>
                  </a:cubicBezTo>
                  <a:cubicBezTo>
                    <a:pt x="333" y="456"/>
                    <a:pt x="333" y="456"/>
                    <a:pt x="333" y="455"/>
                  </a:cubicBezTo>
                  <a:cubicBezTo>
                    <a:pt x="335" y="451"/>
                    <a:pt x="338" y="447"/>
                    <a:pt x="340" y="443"/>
                  </a:cubicBezTo>
                  <a:cubicBezTo>
                    <a:pt x="347" y="425"/>
                    <a:pt x="355" y="407"/>
                    <a:pt x="359" y="388"/>
                  </a:cubicBezTo>
                  <a:cubicBezTo>
                    <a:pt x="359" y="387"/>
                    <a:pt x="360" y="386"/>
                    <a:pt x="360" y="384"/>
                  </a:cubicBezTo>
                  <a:cubicBezTo>
                    <a:pt x="363" y="376"/>
                    <a:pt x="366" y="368"/>
                    <a:pt x="368" y="359"/>
                  </a:cubicBezTo>
                  <a:cubicBezTo>
                    <a:pt x="369" y="350"/>
                    <a:pt x="370" y="341"/>
                    <a:pt x="372" y="333"/>
                  </a:cubicBezTo>
                  <a:cubicBezTo>
                    <a:pt x="376" y="311"/>
                    <a:pt x="379" y="290"/>
                    <a:pt x="378" y="268"/>
                  </a:cubicBezTo>
                  <a:close/>
                  <a:moveTo>
                    <a:pt x="252" y="696"/>
                  </a:moveTo>
                  <a:cubicBezTo>
                    <a:pt x="252" y="699"/>
                    <a:pt x="252" y="702"/>
                    <a:pt x="252" y="705"/>
                  </a:cubicBezTo>
                  <a:cubicBezTo>
                    <a:pt x="253" y="715"/>
                    <a:pt x="259" y="719"/>
                    <a:pt x="269" y="716"/>
                  </a:cubicBezTo>
                  <a:cubicBezTo>
                    <a:pt x="278" y="713"/>
                    <a:pt x="287" y="711"/>
                    <a:pt x="296" y="708"/>
                  </a:cubicBezTo>
                  <a:cubicBezTo>
                    <a:pt x="302" y="706"/>
                    <a:pt x="308" y="704"/>
                    <a:pt x="314" y="702"/>
                  </a:cubicBezTo>
                  <a:cubicBezTo>
                    <a:pt x="321" y="699"/>
                    <a:pt x="328" y="696"/>
                    <a:pt x="336" y="693"/>
                  </a:cubicBezTo>
                  <a:cubicBezTo>
                    <a:pt x="337" y="692"/>
                    <a:pt x="340" y="692"/>
                    <a:pt x="341" y="691"/>
                  </a:cubicBezTo>
                  <a:cubicBezTo>
                    <a:pt x="354" y="684"/>
                    <a:pt x="366" y="676"/>
                    <a:pt x="379" y="670"/>
                  </a:cubicBezTo>
                  <a:cubicBezTo>
                    <a:pt x="391" y="664"/>
                    <a:pt x="401" y="655"/>
                    <a:pt x="411" y="648"/>
                  </a:cubicBezTo>
                  <a:cubicBezTo>
                    <a:pt x="430" y="635"/>
                    <a:pt x="447" y="619"/>
                    <a:pt x="462" y="601"/>
                  </a:cubicBezTo>
                  <a:cubicBezTo>
                    <a:pt x="468" y="595"/>
                    <a:pt x="474" y="588"/>
                    <a:pt x="480" y="581"/>
                  </a:cubicBezTo>
                  <a:cubicBezTo>
                    <a:pt x="487" y="571"/>
                    <a:pt x="493" y="560"/>
                    <a:pt x="499" y="550"/>
                  </a:cubicBezTo>
                  <a:cubicBezTo>
                    <a:pt x="501" y="549"/>
                    <a:pt x="502" y="547"/>
                    <a:pt x="503" y="546"/>
                  </a:cubicBezTo>
                  <a:cubicBezTo>
                    <a:pt x="510" y="533"/>
                    <a:pt x="517" y="521"/>
                    <a:pt x="523" y="509"/>
                  </a:cubicBezTo>
                  <a:cubicBezTo>
                    <a:pt x="524" y="508"/>
                    <a:pt x="524" y="506"/>
                    <a:pt x="525" y="504"/>
                  </a:cubicBezTo>
                  <a:cubicBezTo>
                    <a:pt x="526" y="502"/>
                    <a:pt x="526" y="499"/>
                    <a:pt x="528" y="497"/>
                  </a:cubicBezTo>
                  <a:cubicBezTo>
                    <a:pt x="535" y="488"/>
                    <a:pt x="537" y="477"/>
                    <a:pt x="540" y="466"/>
                  </a:cubicBezTo>
                  <a:cubicBezTo>
                    <a:pt x="541" y="464"/>
                    <a:pt x="542" y="462"/>
                    <a:pt x="543" y="459"/>
                  </a:cubicBezTo>
                  <a:cubicBezTo>
                    <a:pt x="546" y="451"/>
                    <a:pt x="550" y="442"/>
                    <a:pt x="552" y="433"/>
                  </a:cubicBezTo>
                  <a:cubicBezTo>
                    <a:pt x="555" y="426"/>
                    <a:pt x="556" y="418"/>
                    <a:pt x="557" y="411"/>
                  </a:cubicBezTo>
                  <a:cubicBezTo>
                    <a:pt x="558" y="407"/>
                    <a:pt x="559" y="402"/>
                    <a:pt x="559" y="398"/>
                  </a:cubicBezTo>
                  <a:cubicBezTo>
                    <a:pt x="560" y="394"/>
                    <a:pt x="557" y="390"/>
                    <a:pt x="553" y="389"/>
                  </a:cubicBezTo>
                  <a:cubicBezTo>
                    <a:pt x="549" y="389"/>
                    <a:pt x="545" y="389"/>
                    <a:pt x="541" y="389"/>
                  </a:cubicBezTo>
                  <a:cubicBezTo>
                    <a:pt x="537" y="390"/>
                    <a:pt x="533" y="392"/>
                    <a:pt x="529" y="394"/>
                  </a:cubicBezTo>
                  <a:cubicBezTo>
                    <a:pt x="523" y="396"/>
                    <a:pt x="516" y="399"/>
                    <a:pt x="509" y="402"/>
                  </a:cubicBezTo>
                  <a:cubicBezTo>
                    <a:pt x="507" y="403"/>
                    <a:pt x="505" y="405"/>
                    <a:pt x="502" y="405"/>
                  </a:cubicBezTo>
                  <a:cubicBezTo>
                    <a:pt x="493" y="408"/>
                    <a:pt x="484" y="411"/>
                    <a:pt x="477" y="418"/>
                  </a:cubicBezTo>
                  <a:cubicBezTo>
                    <a:pt x="475" y="419"/>
                    <a:pt x="474" y="420"/>
                    <a:pt x="472" y="420"/>
                  </a:cubicBezTo>
                  <a:cubicBezTo>
                    <a:pt x="461" y="427"/>
                    <a:pt x="449" y="433"/>
                    <a:pt x="437" y="440"/>
                  </a:cubicBezTo>
                  <a:cubicBezTo>
                    <a:pt x="432" y="443"/>
                    <a:pt x="428" y="447"/>
                    <a:pt x="423" y="450"/>
                  </a:cubicBezTo>
                  <a:cubicBezTo>
                    <a:pt x="414" y="456"/>
                    <a:pt x="405" y="462"/>
                    <a:pt x="397" y="469"/>
                  </a:cubicBezTo>
                  <a:cubicBezTo>
                    <a:pt x="385" y="479"/>
                    <a:pt x="373" y="490"/>
                    <a:pt x="361" y="501"/>
                  </a:cubicBezTo>
                  <a:cubicBezTo>
                    <a:pt x="355" y="506"/>
                    <a:pt x="350" y="511"/>
                    <a:pt x="345" y="516"/>
                  </a:cubicBezTo>
                  <a:cubicBezTo>
                    <a:pt x="337" y="524"/>
                    <a:pt x="330" y="531"/>
                    <a:pt x="323" y="539"/>
                  </a:cubicBezTo>
                  <a:cubicBezTo>
                    <a:pt x="314" y="551"/>
                    <a:pt x="306" y="562"/>
                    <a:pt x="298" y="574"/>
                  </a:cubicBezTo>
                  <a:cubicBezTo>
                    <a:pt x="297" y="576"/>
                    <a:pt x="295" y="578"/>
                    <a:pt x="294" y="580"/>
                  </a:cubicBezTo>
                  <a:cubicBezTo>
                    <a:pt x="292" y="585"/>
                    <a:pt x="290" y="589"/>
                    <a:pt x="288" y="593"/>
                  </a:cubicBezTo>
                  <a:cubicBezTo>
                    <a:pt x="285" y="598"/>
                    <a:pt x="283" y="603"/>
                    <a:pt x="280" y="608"/>
                  </a:cubicBezTo>
                  <a:cubicBezTo>
                    <a:pt x="278" y="613"/>
                    <a:pt x="275" y="619"/>
                    <a:pt x="273" y="624"/>
                  </a:cubicBezTo>
                  <a:cubicBezTo>
                    <a:pt x="271" y="628"/>
                    <a:pt x="269" y="632"/>
                    <a:pt x="267" y="637"/>
                  </a:cubicBezTo>
                  <a:cubicBezTo>
                    <a:pt x="265" y="644"/>
                    <a:pt x="264" y="651"/>
                    <a:pt x="261" y="657"/>
                  </a:cubicBezTo>
                  <a:cubicBezTo>
                    <a:pt x="255" y="670"/>
                    <a:pt x="252" y="683"/>
                    <a:pt x="252" y="696"/>
                  </a:cubicBezTo>
                  <a:close/>
                  <a:moveTo>
                    <a:pt x="101" y="485"/>
                  </a:moveTo>
                  <a:cubicBezTo>
                    <a:pt x="100" y="498"/>
                    <a:pt x="102" y="511"/>
                    <a:pt x="105" y="524"/>
                  </a:cubicBezTo>
                  <a:cubicBezTo>
                    <a:pt x="108" y="534"/>
                    <a:pt x="110" y="544"/>
                    <a:pt x="112" y="554"/>
                  </a:cubicBezTo>
                  <a:cubicBezTo>
                    <a:pt x="113" y="558"/>
                    <a:pt x="115" y="562"/>
                    <a:pt x="116" y="566"/>
                  </a:cubicBezTo>
                  <a:cubicBezTo>
                    <a:pt x="119" y="572"/>
                    <a:pt x="121" y="578"/>
                    <a:pt x="124" y="583"/>
                  </a:cubicBezTo>
                  <a:cubicBezTo>
                    <a:pt x="126" y="589"/>
                    <a:pt x="128" y="595"/>
                    <a:pt x="130" y="600"/>
                  </a:cubicBezTo>
                  <a:cubicBezTo>
                    <a:pt x="137" y="611"/>
                    <a:pt x="144" y="622"/>
                    <a:pt x="150" y="634"/>
                  </a:cubicBezTo>
                  <a:cubicBezTo>
                    <a:pt x="155" y="646"/>
                    <a:pt x="164" y="657"/>
                    <a:pt x="171" y="668"/>
                  </a:cubicBezTo>
                  <a:cubicBezTo>
                    <a:pt x="178" y="679"/>
                    <a:pt x="185" y="688"/>
                    <a:pt x="193" y="697"/>
                  </a:cubicBezTo>
                  <a:cubicBezTo>
                    <a:pt x="193" y="698"/>
                    <a:pt x="194" y="700"/>
                    <a:pt x="195" y="701"/>
                  </a:cubicBezTo>
                  <a:cubicBezTo>
                    <a:pt x="200" y="711"/>
                    <a:pt x="204" y="712"/>
                    <a:pt x="214" y="708"/>
                  </a:cubicBezTo>
                  <a:cubicBezTo>
                    <a:pt x="218" y="707"/>
                    <a:pt x="220" y="704"/>
                    <a:pt x="223" y="701"/>
                  </a:cubicBezTo>
                  <a:cubicBezTo>
                    <a:pt x="224" y="700"/>
                    <a:pt x="224" y="699"/>
                    <a:pt x="224" y="698"/>
                  </a:cubicBezTo>
                  <a:cubicBezTo>
                    <a:pt x="228" y="687"/>
                    <a:pt x="234" y="677"/>
                    <a:pt x="238" y="666"/>
                  </a:cubicBezTo>
                  <a:cubicBezTo>
                    <a:pt x="244" y="651"/>
                    <a:pt x="249" y="635"/>
                    <a:pt x="252" y="619"/>
                  </a:cubicBezTo>
                  <a:cubicBezTo>
                    <a:pt x="257" y="595"/>
                    <a:pt x="258" y="570"/>
                    <a:pt x="256" y="545"/>
                  </a:cubicBezTo>
                  <a:cubicBezTo>
                    <a:pt x="255" y="536"/>
                    <a:pt x="254" y="526"/>
                    <a:pt x="249" y="518"/>
                  </a:cubicBezTo>
                  <a:cubicBezTo>
                    <a:pt x="246" y="514"/>
                    <a:pt x="244" y="508"/>
                    <a:pt x="241" y="504"/>
                  </a:cubicBezTo>
                  <a:cubicBezTo>
                    <a:pt x="233" y="490"/>
                    <a:pt x="226" y="476"/>
                    <a:pt x="223" y="461"/>
                  </a:cubicBezTo>
                  <a:cubicBezTo>
                    <a:pt x="222" y="459"/>
                    <a:pt x="221" y="458"/>
                    <a:pt x="220" y="456"/>
                  </a:cubicBezTo>
                  <a:cubicBezTo>
                    <a:pt x="218" y="451"/>
                    <a:pt x="216" y="445"/>
                    <a:pt x="215" y="440"/>
                  </a:cubicBezTo>
                  <a:cubicBezTo>
                    <a:pt x="212" y="425"/>
                    <a:pt x="210" y="409"/>
                    <a:pt x="204" y="395"/>
                  </a:cubicBezTo>
                  <a:cubicBezTo>
                    <a:pt x="203" y="391"/>
                    <a:pt x="202" y="387"/>
                    <a:pt x="201" y="383"/>
                  </a:cubicBezTo>
                  <a:cubicBezTo>
                    <a:pt x="199" y="352"/>
                    <a:pt x="197" y="321"/>
                    <a:pt x="195" y="289"/>
                  </a:cubicBezTo>
                  <a:cubicBezTo>
                    <a:pt x="195" y="282"/>
                    <a:pt x="194" y="275"/>
                    <a:pt x="193" y="268"/>
                  </a:cubicBezTo>
                  <a:cubicBezTo>
                    <a:pt x="192" y="263"/>
                    <a:pt x="190" y="262"/>
                    <a:pt x="185" y="264"/>
                  </a:cubicBezTo>
                  <a:cubicBezTo>
                    <a:pt x="182" y="266"/>
                    <a:pt x="179" y="267"/>
                    <a:pt x="177" y="269"/>
                  </a:cubicBezTo>
                  <a:cubicBezTo>
                    <a:pt x="173" y="272"/>
                    <a:pt x="170" y="276"/>
                    <a:pt x="168" y="279"/>
                  </a:cubicBezTo>
                  <a:cubicBezTo>
                    <a:pt x="164" y="284"/>
                    <a:pt x="162" y="290"/>
                    <a:pt x="159" y="295"/>
                  </a:cubicBezTo>
                  <a:cubicBezTo>
                    <a:pt x="157" y="297"/>
                    <a:pt x="155" y="299"/>
                    <a:pt x="154" y="302"/>
                  </a:cubicBezTo>
                  <a:cubicBezTo>
                    <a:pt x="151" y="308"/>
                    <a:pt x="147" y="315"/>
                    <a:pt x="144" y="321"/>
                  </a:cubicBezTo>
                  <a:cubicBezTo>
                    <a:pt x="138" y="333"/>
                    <a:pt x="131" y="345"/>
                    <a:pt x="127" y="358"/>
                  </a:cubicBezTo>
                  <a:cubicBezTo>
                    <a:pt x="123" y="369"/>
                    <a:pt x="121" y="380"/>
                    <a:pt x="115" y="390"/>
                  </a:cubicBezTo>
                  <a:cubicBezTo>
                    <a:pt x="114" y="392"/>
                    <a:pt x="113" y="395"/>
                    <a:pt x="113" y="398"/>
                  </a:cubicBezTo>
                  <a:cubicBezTo>
                    <a:pt x="111" y="408"/>
                    <a:pt x="110" y="418"/>
                    <a:pt x="108" y="428"/>
                  </a:cubicBezTo>
                  <a:cubicBezTo>
                    <a:pt x="104" y="447"/>
                    <a:pt x="100" y="466"/>
                    <a:pt x="101" y="4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82780" y="6151146"/>
            <a:ext cx="24742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878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01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面谈过程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7060" y="511175"/>
            <a:ext cx="35413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主要问题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1"/>
            </p:custDataLst>
          </p:nvPr>
        </p:nvGrpSpPr>
        <p:grpSpPr>
          <a:xfrm>
            <a:off x="4575176" y="2316744"/>
            <a:ext cx="3041650" cy="3070225"/>
            <a:chOff x="4575176" y="2193772"/>
            <a:chExt cx="3041650" cy="307022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4576763" y="2193772"/>
              <a:ext cx="3038475" cy="307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4597401" y="3803497"/>
              <a:ext cx="1898650" cy="1455738"/>
            </a:xfrm>
            <a:custGeom>
              <a:avLst/>
              <a:gdLst>
                <a:gd name="T0" fmla="*/ 1240 w 1240"/>
                <a:gd name="T1" fmla="*/ 315 h 953"/>
                <a:gd name="T2" fmla="*/ 1222 w 1240"/>
                <a:gd name="T3" fmla="*/ 352 h 953"/>
                <a:gd name="T4" fmla="*/ 1169 w 1240"/>
                <a:gd name="T5" fmla="*/ 405 h 953"/>
                <a:gd name="T6" fmla="*/ 1067 w 1240"/>
                <a:gd name="T7" fmla="*/ 510 h 953"/>
                <a:gd name="T8" fmla="*/ 993 w 1240"/>
                <a:gd name="T9" fmla="*/ 581 h 953"/>
                <a:gd name="T10" fmla="*/ 965 w 1240"/>
                <a:gd name="T11" fmla="*/ 612 h 953"/>
                <a:gd name="T12" fmla="*/ 864 w 1240"/>
                <a:gd name="T13" fmla="*/ 714 h 953"/>
                <a:gd name="T14" fmla="*/ 766 w 1240"/>
                <a:gd name="T15" fmla="*/ 815 h 953"/>
                <a:gd name="T16" fmla="*/ 693 w 1240"/>
                <a:gd name="T17" fmla="*/ 881 h 953"/>
                <a:gd name="T18" fmla="*/ 642 w 1240"/>
                <a:gd name="T19" fmla="*/ 937 h 953"/>
                <a:gd name="T20" fmla="*/ 607 w 1240"/>
                <a:gd name="T21" fmla="*/ 940 h 953"/>
                <a:gd name="T22" fmla="*/ 465 w 1240"/>
                <a:gd name="T23" fmla="*/ 798 h 953"/>
                <a:gd name="T24" fmla="*/ 333 w 1240"/>
                <a:gd name="T25" fmla="*/ 669 h 953"/>
                <a:gd name="T26" fmla="*/ 160 w 1240"/>
                <a:gd name="T27" fmla="*/ 496 h 953"/>
                <a:gd name="T28" fmla="*/ 59 w 1240"/>
                <a:gd name="T29" fmla="*/ 392 h 953"/>
                <a:gd name="T30" fmla="*/ 24 w 1240"/>
                <a:gd name="T31" fmla="*/ 360 h 953"/>
                <a:gd name="T32" fmla="*/ 24 w 1240"/>
                <a:gd name="T33" fmla="*/ 293 h 953"/>
                <a:gd name="T34" fmla="*/ 260 w 1240"/>
                <a:gd name="T35" fmla="*/ 56 h 953"/>
                <a:gd name="T36" fmla="*/ 298 w 1240"/>
                <a:gd name="T37" fmla="*/ 15 h 953"/>
                <a:gd name="T38" fmla="*/ 325 w 1240"/>
                <a:gd name="T39" fmla="*/ 15 h 953"/>
                <a:gd name="T40" fmla="*/ 431 w 1240"/>
                <a:gd name="T41" fmla="*/ 121 h 953"/>
                <a:gd name="T42" fmla="*/ 605 w 1240"/>
                <a:gd name="T43" fmla="*/ 292 h 953"/>
                <a:gd name="T44" fmla="*/ 638 w 1240"/>
                <a:gd name="T45" fmla="*/ 292 h 953"/>
                <a:gd name="T46" fmla="*/ 904 w 1240"/>
                <a:gd name="T47" fmla="*/ 24 h 953"/>
                <a:gd name="T48" fmla="*/ 954 w 1240"/>
                <a:gd name="T49" fmla="*/ 25 h 953"/>
                <a:gd name="T50" fmla="*/ 1158 w 1240"/>
                <a:gd name="T51" fmla="*/ 228 h 953"/>
                <a:gd name="T52" fmla="*/ 1225 w 1240"/>
                <a:gd name="T53" fmla="*/ 293 h 953"/>
                <a:gd name="T54" fmla="*/ 1240 w 1240"/>
                <a:gd name="T55" fmla="*/ 315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40" h="953">
                  <a:moveTo>
                    <a:pt x="1240" y="315"/>
                  </a:moveTo>
                  <a:cubicBezTo>
                    <a:pt x="1233" y="329"/>
                    <a:pt x="1230" y="342"/>
                    <a:pt x="1222" y="352"/>
                  </a:cubicBezTo>
                  <a:cubicBezTo>
                    <a:pt x="1205" y="371"/>
                    <a:pt x="1187" y="387"/>
                    <a:pt x="1169" y="405"/>
                  </a:cubicBezTo>
                  <a:cubicBezTo>
                    <a:pt x="1135" y="440"/>
                    <a:pt x="1102" y="476"/>
                    <a:pt x="1067" y="510"/>
                  </a:cubicBezTo>
                  <a:cubicBezTo>
                    <a:pt x="1043" y="535"/>
                    <a:pt x="1018" y="558"/>
                    <a:pt x="993" y="581"/>
                  </a:cubicBezTo>
                  <a:cubicBezTo>
                    <a:pt x="983" y="591"/>
                    <a:pt x="975" y="603"/>
                    <a:pt x="965" y="612"/>
                  </a:cubicBezTo>
                  <a:cubicBezTo>
                    <a:pt x="932" y="647"/>
                    <a:pt x="897" y="680"/>
                    <a:pt x="864" y="714"/>
                  </a:cubicBezTo>
                  <a:cubicBezTo>
                    <a:pt x="831" y="748"/>
                    <a:pt x="799" y="783"/>
                    <a:pt x="766" y="815"/>
                  </a:cubicBezTo>
                  <a:cubicBezTo>
                    <a:pt x="743" y="838"/>
                    <a:pt x="717" y="859"/>
                    <a:pt x="693" y="881"/>
                  </a:cubicBezTo>
                  <a:cubicBezTo>
                    <a:pt x="675" y="899"/>
                    <a:pt x="658" y="918"/>
                    <a:pt x="642" y="937"/>
                  </a:cubicBezTo>
                  <a:cubicBezTo>
                    <a:pt x="629" y="952"/>
                    <a:pt x="621" y="953"/>
                    <a:pt x="607" y="940"/>
                  </a:cubicBezTo>
                  <a:cubicBezTo>
                    <a:pt x="560" y="892"/>
                    <a:pt x="513" y="845"/>
                    <a:pt x="465" y="798"/>
                  </a:cubicBezTo>
                  <a:cubicBezTo>
                    <a:pt x="421" y="754"/>
                    <a:pt x="377" y="712"/>
                    <a:pt x="333" y="669"/>
                  </a:cubicBezTo>
                  <a:cubicBezTo>
                    <a:pt x="275" y="612"/>
                    <a:pt x="217" y="554"/>
                    <a:pt x="160" y="496"/>
                  </a:cubicBezTo>
                  <a:cubicBezTo>
                    <a:pt x="126" y="462"/>
                    <a:pt x="93" y="426"/>
                    <a:pt x="59" y="392"/>
                  </a:cubicBezTo>
                  <a:cubicBezTo>
                    <a:pt x="48" y="380"/>
                    <a:pt x="35" y="371"/>
                    <a:pt x="24" y="360"/>
                  </a:cubicBezTo>
                  <a:cubicBezTo>
                    <a:pt x="0" y="336"/>
                    <a:pt x="0" y="317"/>
                    <a:pt x="24" y="293"/>
                  </a:cubicBezTo>
                  <a:cubicBezTo>
                    <a:pt x="103" y="214"/>
                    <a:pt x="182" y="135"/>
                    <a:pt x="260" y="56"/>
                  </a:cubicBezTo>
                  <a:cubicBezTo>
                    <a:pt x="273" y="43"/>
                    <a:pt x="285" y="29"/>
                    <a:pt x="298" y="15"/>
                  </a:cubicBezTo>
                  <a:cubicBezTo>
                    <a:pt x="306" y="7"/>
                    <a:pt x="314" y="4"/>
                    <a:pt x="325" y="15"/>
                  </a:cubicBezTo>
                  <a:cubicBezTo>
                    <a:pt x="359" y="51"/>
                    <a:pt x="395" y="86"/>
                    <a:pt x="431" y="121"/>
                  </a:cubicBezTo>
                  <a:cubicBezTo>
                    <a:pt x="489" y="178"/>
                    <a:pt x="547" y="235"/>
                    <a:pt x="605" y="292"/>
                  </a:cubicBezTo>
                  <a:cubicBezTo>
                    <a:pt x="618" y="305"/>
                    <a:pt x="626" y="304"/>
                    <a:pt x="638" y="292"/>
                  </a:cubicBezTo>
                  <a:cubicBezTo>
                    <a:pt x="726" y="202"/>
                    <a:pt x="815" y="114"/>
                    <a:pt x="904" y="24"/>
                  </a:cubicBezTo>
                  <a:cubicBezTo>
                    <a:pt x="929" y="0"/>
                    <a:pt x="929" y="0"/>
                    <a:pt x="954" y="25"/>
                  </a:cubicBezTo>
                  <a:cubicBezTo>
                    <a:pt x="1022" y="93"/>
                    <a:pt x="1090" y="160"/>
                    <a:pt x="1158" y="228"/>
                  </a:cubicBezTo>
                  <a:cubicBezTo>
                    <a:pt x="1180" y="250"/>
                    <a:pt x="1203" y="271"/>
                    <a:pt x="1225" y="293"/>
                  </a:cubicBezTo>
                  <a:cubicBezTo>
                    <a:pt x="1231" y="299"/>
                    <a:pt x="1235" y="307"/>
                    <a:pt x="1240" y="315"/>
                  </a:cubicBezTo>
                  <a:close/>
                </a:path>
              </a:pathLst>
            </a:custGeom>
            <a:solidFill>
              <a:srgbClr val="2772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575176" y="2204885"/>
              <a:ext cx="1427163" cy="1916113"/>
            </a:xfrm>
            <a:custGeom>
              <a:avLst/>
              <a:gdLst>
                <a:gd name="T0" fmla="*/ 624 w 933"/>
                <a:gd name="T1" fmla="*/ 0 h 1255"/>
                <a:gd name="T2" fmla="*/ 791 w 933"/>
                <a:gd name="T3" fmla="*/ 165 h 1255"/>
                <a:gd name="T4" fmla="*/ 916 w 933"/>
                <a:gd name="T5" fmla="*/ 287 h 1255"/>
                <a:gd name="T6" fmla="*/ 912 w 933"/>
                <a:gd name="T7" fmla="*/ 348 h 1255"/>
                <a:gd name="T8" fmla="*/ 745 w 933"/>
                <a:gd name="T9" fmla="*/ 516 h 1255"/>
                <a:gd name="T10" fmla="*/ 651 w 933"/>
                <a:gd name="T11" fmla="*/ 613 h 1255"/>
                <a:gd name="T12" fmla="*/ 652 w 933"/>
                <a:gd name="T13" fmla="*/ 651 h 1255"/>
                <a:gd name="T14" fmla="*/ 756 w 933"/>
                <a:gd name="T15" fmla="*/ 756 h 1255"/>
                <a:gd name="T16" fmla="*/ 917 w 933"/>
                <a:gd name="T17" fmla="*/ 914 h 1255"/>
                <a:gd name="T18" fmla="*/ 911 w 933"/>
                <a:gd name="T19" fmla="*/ 965 h 1255"/>
                <a:gd name="T20" fmla="*/ 714 w 933"/>
                <a:gd name="T21" fmla="*/ 1166 h 1255"/>
                <a:gd name="T22" fmla="*/ 637 w 933"/>
                <a:gd name="T23" fmla="*/ 1243 h 1255"/>
                <a:gd name="T24" fmla="*/ 602 w 933"/>
                <a:gd name="T25" fmla="*/ 1243 h 1255"/>
                <a:gd name="T26" fmla="*/ 494 w 933"/>
                <a:gd name="T27" fmla="*/ 1131 h 1255"/>
                <a:gd name="T28" fmla="*/ 263 w 933"/>
                <a:gd name="T29" fmla="*/ 903 h 1255"/>
                <a:gd name="T30" fmla="*/ 124 w 933"/>
                <a:gd name="T31" fmla="*/ 764 h 1255"/>
                <a:gd name="T32" fmla="*/ 21 w 933"/>
                <a:gd name="T33" fmla="*/ 661 h 1255"/>
                <a:gd name="T34" fmla="*/ 23 w 933"/>
                <a:gd name="T35" fmla="*/ 600 h 1255"/>
                <a:gd name="T36" fmla="*/ 425 w 933"/>
                <a:gd name="T37" fmla="*/ 197 h 1255"/>
                <a:gd name="T38" fmla="*/ 531 w 933"/>
                <a:gd name="T39" fmla="*/ 89 h 1255"/>
                <a:gd name="T40" fmla="*/ 606 w 933"/>
                <a:gd name="T41" fmla="*/ 13 h 1255"/>
                <a:gd name="T42" fmla="*/ 624 w 933"/>
                <a:gd name="T43" fmla="*/ 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3" h="1255">
                  <a:moveTo>
                    <a:pt x="624" y="0"/>
                  </a:moveTo>
                  <a:cubicBezTo>
                    <a:pt x="680" y="56"/>
                    <a:pt x="735" y="111"/>
                    <a:pt x="791" y="165"/>
                  </a:cubicBezTo>
                  <a:cubicBezTo>
                    <a:pt x="832" y="206"/>
                    <a:pt x="874" y="247"/>
                    <a:pt x="916" y="287"/>
                  </a:cubicBezTo>
                  <a:cubicBezTo>
                    <a:pt x="933" y="304"/>
                    <a:pt x="932" y="328"/>
                    <a:pt x="912" y="348"/>
                  </a:cubicBezTo>
                  <a:cubicBezTo>
                    <a:pt x="856" y="404"/>
                    <a:pt x="800" y="460"/>
                    <a:pt x="745" y="516"/>
                  </a:cubicBezTo>
                  <a:cubicBezTo>
                    <a:pt x="713" y="548"/>
                    <a:pt x="682" y="581"/>
                    <a:pt x="651" y="613"/>
                  </a:cubicBezTo>
                  <a:cubicBezTo>
                    <a:pt x="637" y="628"/>
                    <a:pt x="636" y="635"/>
                    <a:pt x="652" y="651"/>
                  </a:cubicBezTo>
                  <a:cubicBezTo>
                    <a:pt x="687" y="686"/>
                    <a:pt x="721" y="721"/>
                    <a:pt x="756" y="756"/>
                  </a:cubicBezTo>
                  <a:cubicBezTo>
                    <a:pt x="810" y="808"/>
                    <a:pt x="864" y="861"/>
                    <a:pt x="917" y="914"/>
                  </a:cubicBezTo>
                  <a:cubicBezTo>
                    <a:pt x="929" y="925"/>
                    <a:pt x="926" y="950"/>
                    <a:pt x="911" y="965"/>
                  </a:cubicBezTo>
                  <a:cubicBezTo>
                    <a:pt x="845" y="1032"/>
                    <a:pt x="780" y="1099"/>
                    <a:pt x="714" y="1166"/>
                  </a:cubicBezTo>
                  <a:cubicBezTo>
                    <a:pt x="689" y="1192"/>
                    <a:pt x="663" y="1217"/>
                    <a:pt x="637" y="1243"/>
                  </a:cubicBezTo>
                  <a:cubicBezTo>
                    <a:pt x="625" y="1255"/>
                    <a:pt x="614" y="1255"/>
                    <a:pt x="602" y="1243"/>
                  </a:cubicBezTo>
                  <a:cubicBezTo>
                    <a:pt x="566" y="1205"/>
                    <a:pt x="531" y="1168"/>
                    <a:pt x="494" y="1131"/>
                  </a:cubicBezTo>
                  <a:cubicBezTo>
                    <a:pt x="417" y="1055"/>
                    <a:pt x="340" y="979"/>
                    <a:pt x="263" y="903"/>
                  </a:cubicBezTo>
                  <a:cubicBezTo>
                    <a:pt x="216" y="857"/>
                    <a:pt x="170" y="811"/>
                    <a:pt x="124" y="764"/>
                  </a:cubicBezTo>
                  <a:cubicBezTo>
                    <a:pt x="90" y="730"/>
                    <a:pt x="55" y="696"/>
                    <a:pt x="21" y="661"/>
                  </a:cubicBezTo>
                  <a:cubicBezTo>
                    <a:pt x="0" y="639"/>
                    <a:pt x="1" y="622"/>
                    <a:pt x="23" y="600"/>
                  </a:cubicBezTo>
                  <a:cubicBezTo>
                    <a:pt x="157" y="466"/>
                    <a:pt x="291" y="332"/>
                    <a:pt x="425" y="197"/>
                  </a:cubicBezTo>
                  <a:cubicBezTo>
                    <a:pt x="461" y="161"/>
                    <a:pt x="495" y="125"/>
                    <a:pt x="531" y="89"/>
                  </a:cubicBezTo>
                  <a:cubicBezTo>
                    <a:pt x="556" y="63"/>
                    <a:pt x="581" y="38"/>
                    <a:pt x="606" y="13"/>
                  </a:cubicBezTo>
                  <a:cubicBezTo>
                    <a:pt x="611" y="9"/>
                    <a:pt x="617" y="6"/>
                    <a:pt x="624" y="0"/>
                  </a:cubicBezTo>
                  <a:close/>
                </a:path>
              </a:pathLst>
            </a:custGeom>
            <a:solidFill>
              <a:srgbClr val="5497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6194426" y="3319310"/>
              <a:ext cx="1422400" cy="1909763"/>
            </a:xfrm>
            <a:custGeom>
              <a:avLst/>
              <a:gdLst>
                <a:gd name="T0" fmla="*/ 1 w 930"/>
                <a:gd name="T1" fmla="*/ 929 h 1250"/>
                <a:gd name="T2" fmla="*/ 17 w 930"/>
                <a:gd name="T3" fmla="*/ 907 h 1250"/>
                <a:gd name="T4" fmla="*/ 170 w 930"/>
                <a:gd name="T5" fmla="*/ 752 h 1250"/>
                <a:gd name="T6" fmla="*/ 278 w 930"/>
                <a:gd name="T7" fmla="*/ 641 h 1250"/>
                <a:gd name="T8" fmla="*/ 277 w 930"/>
                <a:gd name="T9" fmla="*/ 605 h 1250"/>
                <a:gd name="T10" fmla="*/ 15 w 930"/>
                <a:gd name="T11" fmla="*/ 344 h 1250"/>
                <a:gd name="T12" fmla="*/ 17 w 930"/>
                <a:gd name="T13" fmla="*/ 290 h 1250"/>
                <a:gd name="T14" fmla="*/ 161 w 930"/>
                <a:gd name="T15" fmla="*/ 146 h 1250"/>
                <a:gd name="T16" fmla="*/ 259 w 930"/>
                <a:gd name="T17" fmla="*/ 44 h 1250"/>
                <a:gd name="T18" fmla="*/ 294 w 930"/>
                <a:gd name="T19" fmla="*/ 9 h 1250"/>
                <a:gd name="T20" fmla="*/ 320 w 930"/>
                <a:gd name="T21" fmla="*/ 11 h 1250"/>
                <a:gd name="T22" fmla="*/ 457 w 930"/>
                <a:gd name="T23" fmla="*/ 144 h 1250"/>
                <a:gd name="T24" fmla="*/ 584 w 930"/>
                <a:gd name="T25" fmla="*/ 268 h 1250"/>
                <a:gd name="T26" fmla="*/ 704 w 930"/>
                <a:gd name="T27" fmla="*/ 391 h 1250"/>
                <a:gd name="T28" fmla="*/ 859 w 930"/>
                <a:gd name="T29" fmla="*/ 540 h 1250"/>
                <a:gd name="T30" fmla="*/ 911 w 930"/>
                <a:gd name="T31" fmla="*/ 591 h 1250"/>
                <a:gd name="T32" fmla="*/ 909 w 930"/>
                <a:gd name="T33" fmla="*/ 655 h 1250"/>
                <a:gd name="T34" fmla="*/ 730 w 930"/>
                <a:gd name="T35" fmla="*/ 834 h 1250"/>
                <a:gd name="T36" fmla="*/ 607 w 930"/>
                <a:gd name="T37" fmla="*/ 958 h 1250"/>
                <a:gd name="T38" fmla="*/ 514 w 930"/>
                <a:gd name="T39" fmla="*/ 1054 h 1250"/>
                <a:gd name="T40" fmla="*/ 395 w 930"/>
                <a:gd name="T41" fmla="*/ 1169 h 1250"/>
                <a:gd name="T42" fmla="*/ 328 w 930"/>
                <a:gd name="T43" fmla="*/ 1236 h 1250"/>
                <a:gd name="T44" fmla="*/ 292 w 930"/>
                <a:gd name="T45" fmla="*/ 1236 h 1250"/>
                <a:gd name="T46" fmla="*/ 205 w 930"/>
                <a:gd name="T47" fmla="*/ 1146 h 1250"/>
                <a:gd name="T48" fmla="*/ 25 w 930"/>
                <a:gd name="T49" fmla="*/ 968 h 1250"/>
                <a:gd name="T50" fmla="*/ 1 w 930"/>
                <a:gd name="T51" fmla="*/ 929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0" h="1250">
                  <a:moveTo>
                    <a:pt x="1" y="929"/>
                  </a:moveTo>
                  <a:cubicBezTo>
                    <a:pt x="7" y="920"/>
                    <a:pt x="11" y="912"/>
                    <a:pt x="17" y="907"/>
                  </a:cubicBezTo>
                  <a:cubicBezTo>
                    <a:pt x="68" y="855"/>
                    <a:pt x="119" y="804"/>
                    <a:pt x="170" y="752"/>
                  </a:cubicBezTo>
                  <a:cubicBezTo>
                    <a:pt x="206" y="716"/>
                    <a:pt x="242" y="678"/>
                    <a:pt x="278" y="641"/>
                  </a:cubicBezTo>
                  <a:cubicBezTo>
                    <a:pt x="290" y="629"/>
                    <a:pt x="289" y="616"/>
                    <a:pt x="277" y="605"/>
                  </a:cubicBezTo>
                  <a:cubicBezTo>
                    <a:pt x="189" y="518"/>
                    <a:pt x="102" y="431"/>
                    <a:pt x="15" y="344"/>
                  </a:cubicBezTo>
                  <a:cubicBezTo>
                    <a:pt x="0" y="328"/>
                    <a:pt x="1" y="306"/>
                    <a:pt x="17" y="290"/>
                  </a:cubicBezTo>
                  <a:cubicBezTo>
                    <a:pt x="65" y="242"/>
                    <a:pt x="113" y="194"/>
                    <a:pt x="161" y="146"/>
                  </a:cubicBezTo>
                  <a:cubicBezTo>
                    <a:pt x="194" y="112"/>
                    <a:pt x="226" y="78"/>
                    <a:pt x="259" y="44"/>
                  </a:cubicBezTo>
                  <a:cubicBezTo>
                    <a:pt x="271" y="32"/>
                    <a:pt x="283" y="20"/>
                    <a:pt x="294" y="9"/>
                  </a:cubicBezTo>
                  <a:cubicBezTo>
                    <a:pt x="304" y="0"/>
                    <a:pt x="312" y="3"/>
                    <a:pt x="320" y="11"/>
                  </a:cubicBezTo>
                  <a:cubicBezTo>
                    <a:pt x="365" y="55"/>
                    <a:pt x="411" y="100"/>
                    <a:pt x="457" y="144"/>
                  </a:cubicBezTo>
                  <a:cubicBezTo>
                    <a:pt x="499" y="185"/>
                    <a:pt x="542" y="226"/>
                    <a:pt x="584" y="268"/>
                  </a:cubicBezTo>
                  <a:cubicBezTo>
                    <a:pt x="625" y="308"/>
                    <a:pt x="663" y="350"/>
                    <a:pt x="704" y="391"/>
                  </a:cubicBezTo>
                  <a:cubicBezTo>
                    <a:pt x="755" y="441"/>
                    <a:pt x="807" y="490"/>
                    <a:pt x="859" y="540"/>
                  </a:cubicBezTo>
                  <a:cubicBezTo>
                    <a:pt x="877" y="557"/>
                    <a:pt x="894" y="574"/>
                    <a:pt x="911" y="591"/>
                  </a:cubicBezTo>
                  <a:cubicBezTo>
                    <a:pt x="930" y="609"/>
                    <a:pt x="930" y="634"/>
                    <a:pt x="909" y="655"/>
                  </a:cubicBezTo>
                  <a:cubicBezTo>
                    <a:pt x="850" y="715"/>
                    <a:pt x="790" y="774"/>
                    <a:pt x="730" y="834"/>
                  </a:cubicBezTo>
                  <a:cubicBezTo>
                    <a:pt x="689" y="875"/>
                    <a:pt x="648" y="916"/>
                    <a:pt x="607" y="958"/>
                  </a:cubicBezTo>
                  <a:cubicBezTo>
                    <a:pt x="575" y="989"/>
                    <a:pt x="545" y="1022"/>
                    <a:pt x="514" y="1054"/>
                  </a:cubicBezTo>
                  <a:cubicBezTo>
                    <a:pt x="475" y="1093"/>
                    <a:pt x="435" y="1130"/>
                    <a:pt x="395" y="1169"/>
                  </a:cubicBezTo>
                  <a:cubicBezTo>
                    <a:pt x="372" y="1191"/>
                    <a:pt x="350" y="1213"/>
                    <a:pt x="328" y="1236"/>
                  </a:cubicBezTo>
                  <a:cubicBezTo>
                    <a:pt x="315" y="1250"/>
                    <a:pt x="304" y="1249"/>
                    <a:pt x="292" y="1236"/>
                  </a:cubicBezTo>
                  <a:cubicBezTo>
                    <a:pt x="263" y="1206"/>
                    <a:pt x="235" y="1175"/>
                    <a:pt x="205" y="1146"/>
                  </a:cubicBezTo>
                  <a:cubicBezTo>
                    <a:pt x="145" y="1087"/>
                    <a:pt x="84" y="1028"/>
                    <a:pt x="25" y="968"/>
                  </a:cubicBezTo>
                  <a:cubicBezTo>
                    <a:pt x="15" y="958"/>
                    <a:pt x="10" y="943"/>
                    <a:pt x="1" y="929"/>
                  </a:cubicBezTo>
                  <a:close/>
                </a:path>
              </a:pathLst>
            </a:custGeom>
            <a:solidFill>
              <a:srgbClr val="5497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5718176" y="2209647"/>
              <a:ext cx="1866900" cy="1412875"/>
            </a:xfrm>
            <a:custGeom>
              <a:avLst/>
              <a:gdLst>
                <a:gd name="T0" fmla="*/ 1220 w 1220"/>
                <a:gd name="T1" fmla="*/ 597 h 925"/>
                <a:gd name="T2" fmla="*/ 1197 w 1220"/>
                <a:gd name="T3" fmla="*/ 632 h 925"/>
                <a:gd name="T4" fmla="*/ 1070 w 1220"/>
                <a:gd name="T5" fmla="*/ 761 h 925"/>
                <a:gd name="T6" fmla="*/ 946 w 1220"/>
                <a:gd name="T7" fmla="*/ 892 h 925"/>
                <a:gd name="T8" fmla="*/ 895 w 1220"/>
                <a:gd name="T9" fmla="*/ 892 h 925"/>
                <a:gd name="T10" fmla="*/ 673 w 1220"/>
                <a:gd name="T11" fmla="*/ 670 h 925"/>
                <a:gd name="T12" fmla="*/ 631 w 1220"/>
                <a:gd name="T13" fmla="*/ 633 h 925"/>
                <a:gd name="T14" fmla="*/ 602 w 1220"/>
                <a:gd name="T15" fmla="*/ 633 h 925"/>
                <a:gd name="T16" fmla="*/ 463 w 1220"/>
                <a:gd name="T17" fmla="*/ 775 h 925"/>
                <a:gd name="T18" fmla="*/ 419 w 1220"/>
                <a:gd name="T19" fmla="*/ 816 h 925"/>
                <a:gd name="T20" fmla="*/ 353 w 1220"/>
                <a:gd name="T21" fmla="*/ 884 h 925"/>
                <a:gd name="T22" fmla="*/ 319 w 1220"/>
                <a:gd name="T23" fmla="*/ 916 h 925"/>
                <a:gd name="T24" fmla="*/ 288 w 1220"/>
                <a:gd name="T25" fmla="*/ 912 h 925"/>
                <a:gd name="T26" fmla="*/ 157 w 1220"/>
                <a:gd name="T27" fmla="*/ 781 h 925"/>
                <a:gd name="T28" fmla="*/ 25 w 1220"/>
                <a:gd name="T29" fmla="*/ 654 h 925"/>
                <a:gd name="T30" fmla="*/ 21 w 1220"/>
                <a:gd name="T31" fmla="*/ 588 h 925"/>
                <a:gd name="T32" fmla="*/ 563 w 1220"/>
                <a:gd name="T33" fmla="*/ 44 h 925"/>
                <a:gd name="T34" fmla="*/ 602 w 1220"/>
                <a:gd name="T35" fmla="*/ 5 h 925"/>
                <a:gd name="T36" fmla="*/ 625 w 1220"/>
                <a:gd name="T37" fmla="*/ 4 h 925"/>
                <a:gd name="T38" fmla="*/ 727 w 1220"/>
                <a:gd name="T39" fmla="*/ 102 h 925"/>
                <a:gd name="T40" fmla="*/ 989 w 1220"/>
                <a:gd name="T41" fmla="*/ 364 h 925"/>
                <a:gd name="T42" fmla="*/ 1202 w 1220"/>
                <a:gd name="T43" fmla="*/ 574 h 925"/>
                <a:gd name="T44" fmla="*/ 1220 w 1220"/>
                <a:gd name="T45" fmla="*/ 597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0" h="925">
                  <a:moveTo>
                    <a:pt x="1220" y="597"/>
                  </a:moveTo>
                  <a:cubicBezTo>
                    <a:pt x="1211" y="611"/>
                    <a:pt x="1206" y="623"/>
                    <a:pt x="1197" y="632"/>
                  </a:cubicBezTo>
                  <a:cubicBezTo>
                    <a:pt x="1155" y="676"/>
                    <a:pt x="1112" y="717"/>
                    <a:pt x="1070" y="761"/>
                  </a:cubicBezTo>
                  <a:cubicBezTo>
                    <a:pt x="1028" y="804"/>
                    <a:pt x="988" y="848"/>
                    <a:pt x="946" y="892"/>
                  </a:cubicBezTo>
                  <a:cubicBezTo>
                    <a:pt x="926" y="913"/>
                    <a:pt x="916" y="912"/>
                    <a:pt x="895" y="892"/>
                  </a:cubicBezTo>
                  <a:cubicBezTo>
                    <a:pt x="821" y="818"/>
                    <a:pt x="747" y="744"/>
                    <a:pt x="673" y="670"/>
                  </a:cubicBezTo>
                  <a:cubicBezTo>
                    <a:pt x="660" y="657"/>
                    <a:pt x="647" y="643"/>
                    <a:pt x="631" y="633"/>
                  </a:cubicBezTo>
                  <a:cubicBezTo>
                    <a:pt x="624" y="629"/>
                    <a:pt x="607" y="628"/>
                    <a:pt x="602" y="633"/>
                  </a:cubicBezTo>
                  <a:cubicBezTo>
                    <a:pt x="555" y="680"/>
                    <a:pt x="509" y="728"/>
                    <a:pt x="463" y="775"/>
                  </a:cubicBezTo>
                  <a:cubicBezTo>
                    <a:pt x="449" y="789"/>
                    <a:pt x="433" y="802"/>
                    <a:pt x="419" y="816"/>
                  </a:cubicBezTo>
                  <a:cubicBezTo>
                    <a:pt x="397" y="838"/>
                    <a:pt x="375" y="861"/>
                    <a:pt x="353" y="884"/>
                  </a:cubicBezTo>
                  <a:cubicBezTo>
                    <a:pt x="342" y="895"/>
                    <a:pt x="331" y="906"/>
                    <a:pt x="319" y="916"/>
                  </a:cubicBezTo>
                  <a:cubicBezTo>
                    <a:pt x="308" y="925"/>
                    <a:pt x="297" y="922"/>
                    <a:pt x="288" y="912"/>
                  </a:cubicBezTo>
                  <a:cubicBezTo>
                    <a:pt x="244" y="869"/>
                    <a:pt x="201" y="824"/>
                    <a:pt x="157" y="781"/>
                  </a:cubicBezTo>
                  <a:cubicBezTo>
                    <a:pt x="114" y="738"/>
                    <a:pt x="70" y="695"/>
                    <a:pt x="25" y="654"/>
                  </a:cubicBezTo>
                  <a:cubicBezTo>
                    <a:pt x="4" y="634"/>
                    <a:pt x="0" y="608"/>
                    <a:pt x="21" y="588"/>
                  </a:cubicBezTo>
                  <a:cubicBezTo>
                    <a:pt x="202" y="407"/>
                    <a:pt x="383" y="226"/>
                    <a:pt x="563" y="44"/>
                  </a:cubicBezTo>
                  <a:cubicBezTo>
                    <a:pt x="576" y="31"/>
                    <a:pt x="588" y="16"/>
                    <a:pt x="602" y="5"/>
                  </a:cubicBezTo>
                  <a:cubicBezTo>
                    <a:pt x="607" y="1"/>
                    <a:pt x="621" y="0"/>
                    <a:pt x="625" y="4"/>
                  </a:cubicBezTo>
                  <a:cubicBezTo>
                    <a:pt x="660" y="36"/>
                    <a:pt x="694" y="69"/>
                    <a:pt x="727" y="102"/>
                  </a:cubicBezTo>
                  <a:cubicBezTo>
                    <a:pt x="815" y="189"/>
                    <a:pt x="902" y="277"/>
                    <a:pt x="989" y="364"/>
                  </a:cubicBezTo>
                  <a:cubicBezTo>
                    <a:pt x="1060" y="434"/>
                    <a:pt x="1132" y="503"/>
                    <a:pt x="1202" y="574"/>
                  </a:cubicBezTo>
                  <a:cubicBezTo>
                    <a:pt x="1209" y="580"/>
                    <a:pt x="1213" y="589"/>
                    <a:pt x="1220" y="597"/>
                  </a:cubicBezTo>
                  <a:close/>
                </a:path>
              </a:pathLst>
            </a:custGeom>
            <a:solidFill>
              <a:srgbClr val="2772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976109" y="2443432"/>
              <a:ext cx="2299335" cy="2710108"/>
              <a:chOff x="4938598" y="2418214"/>
              <a:chExt cx="2299335" cy="2710108"/>
            </a:xfrm>
          </p:grpSpPr>
          <p:sp>
            <p:nvSpPr>
              <p:cNvPr id="20" name="文本框 1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938598" y="2633479"/>
                <a:ext cx="62674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1</a:t>
                </a:r>
                <a:endPara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991428" y="2418214"/>
                <a:ext cx="1246505" cy="4457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2</a:t>
                </a:r>
                <a:endPara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335473" y="4206302"/>
                <a:ext cx="405449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3</a:t>
                </a:r>
                <a:endPara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577988" y="4151692"/>
                <a:ext cx="405449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4</a:t>
                </a:r>
                <a:endPara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41" name="组合 40"/>
          <p:cNvGrpSpPr/>
          <p:nvPr>
            <p:custDataLst>
              <p:tags r:id="rId10"/>
            </p:custDataLst>
          </p:nvPr>
        </p:nvGrpSpPr>
        <p:grpSpPr>
          <a:xfrm>
            <a:off x="1367123" y="2164104"/>
            <a:ext cx="9437370" cy="3813203"/>
            <a:chOff x="1367123" y="2082673"/>
            <a:chExt cx="9437370" cy="3813203"/>
          </a:xfrm>
        </p:grpSpPr>
        <p:sp>
          <p:nvSpPr>
            <p:cNvPr id="30" name="文本框 29"/>
            <p:cNvSpPr txBox="1"/>
            <p:nvPr>
              <p:custDataLst>
                <p:tags r:id="rId11"/>
              </p:custDataLst>
            </p:nvPr>
          </p:nvSpPr>
          <p:spPr>
            <a:xfrm>
              <a:off x="1444593" y="2475677"/>
              <a:ext cx="2809309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甲方主要关注哪些领域的资讯？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algn="l"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甲方希望通过这款系统解决哪些核心问题？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algn="l"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本系统的目标用户或受众是谁？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12"/>
              </p:custDataLst>
            </p:nvPr>
          </p:nvSpPr>
          <p:spPr>
            <a:xfrm flipH="1">
              <a:off x="1421733" y="2082673"/>
              <a:ext cx="28841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行业背景与目标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13"/>
              </p:custDataLst>
            </p:nvPr>
          </p:nvSpPr>
          <p:spPr>
            <a:xfrm flipH="1">
              <a:off x="7875052" y="2475677"/>
              <a:ext cx="2783201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甲方希望系统抓取哪些类型的资讯来源？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是否有特定的网站或平台需要重点监控？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4"/>
              </p:custDataLst>
            </p:nvPr>
          </p:nvSpPr>
          <p:spPr>
            <a:xfrm flipH="1">
              <a:off x="7800943" y="2082673"/>
              <a:ext cx="30035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资讯来源与类型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5"/>
              </p:custDataLst>
            </p:nvPr>
          </p:nvSpPr>
          <p:spPr>
            <a:xfrm>
              <a:off x="1470701" y="4557931"/>
              <a:ext cx="2783201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甲方最关注哪些功能？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algn="l"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是否需要定制化的分析模型或算法？</a:t>
              </a:r>
              <a:endParaRPr lang="zh-CN" altLang="en-US" sz="12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algn="l">
                <a:lnSpc>
                  <a:spcPct val="150000"/>
                </a:lnSpc>
                <a:defRPr/>
              </a:pPr>
              <a:endParaRPr lang="zh-CN" altLang="en-US" sz="12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6"/>
              </p:custDataLst>
            </p:nvPr>
          </p:nvSpPr>
          <p:spPr>
            <a:xfrm flipH="1">
              <a:off x="1367123" y="4176903"/>
              <a:ext cx="29387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核心功能需求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7"/>
              </p:custDataLst>
            </p:nvPr>
          </p:nvSpPr>
          <p:spPr>
            <a:xfrm flipH="1">
              <a:off x="7964488" y="4557931"/>
              <a:ext cx="2783201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甲方是否希望系统引入</a:t>
              </a: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AI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技术？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1400" b="1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是否需要支持语音识别、图像识别等多媒体资讯分析？</a:t>
              </a:r>
              <a:endParaRPr lang="zh-CN" altLang="en-US" sz="1400" b="1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8"/>
              </p:custDataLst>
            </p:nvPr>
          </p:nvSpPr>
          <p:spPr>
            <a:xfrm flipH="1">
              <a:off x="7954613" y="4176903"/>
              <a:ext cx="22352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7729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创新需求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0900" y="510897"/>
            <a:ext cx="28702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面谈结果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0808" y="1966446"/>
            <a:ext cx="5755908" cy="3625777"/>
          </a:xfrm>
          <a:prstGeom prst="rect">
            <a:avLst/>
          </a:prstGeom>
          <a:solidFill>
            <a:srgbClr val="27729E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913765" y="1957705"/>
            <a:ext cx="4091940" cy="3527425"/>
          </a:xfrm>
          <a:prstGeom prst="hexagon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744201" y="2499515"/>
            <a:ext cx="161663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744200" y="2917249"/>
            <a:ext cx="233486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011740" y="4493543"/>
            <a:ext cx="1917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028760" y="4894215"/>
            <a:ext cx="11811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011740" y="4886595"/>
            <a:ext cx="353878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744200" y="3263097"/>
            <a:ext cx="20526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9675" y="2403475"/>
            <a:ext cx="49149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     </a:t>
            </a:r>
            <a:r>
              <a:rPr lang="zh-CN" altLang="en-US" sz="2800"/>
              <a:t>经过此次面谈，我们详细了解了甲方需求，并进一步对甲方项目的</a:t>
            </a:r>
            <a:r>
              <a:rPr lang="zh-CN" altLang="en-US" sz="2800" b="1"/>
              <a:t>项目前景</a:t>
            </a:r>
            <a:r>
              <a:rPr lang="zh-CN" altLang="en-US" sz="2800"/>
              <a:t>、</a:t>
            </a:r>
            <a:r>
              <a:rPr lang="zh-CN" altLang="en-US" sz="2800" b="1"/>
              <a:t>产品范围</a:t>
            </a:r>
            <a:r>
              <a:rPr lang="zh-CN" altLang="en-US" sz="2800"/>
              <a:t>、</a:t>
            </a:r>
            <a:r>
              <a:rPr lang="zh-CN" altLang="en-US" sz="2800" b="1"/>
              <a:t>产品受众</a:t>
            </a:r>
            <a:r>
              <a:rPr lang="zh-CN" altLang="en-US" sz="2800"/>
              <a:t>进行了分析整理，得到了行业咨询分析系统初步需求说明。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878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02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项目前景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3200" y="510897"/>
            <a:ext cx="4165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项目前景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1" name="组合 30"/>
          <p:cNvGrpSpPr/>
          <p:nvPr>
            <p:custDataLst>
              <p:tags r:id="rId1"/>
            </p:custDataLst>
          </p:nvPr>
        </p:nvGrpSpPr>
        <p:grpSpPr>
          <a:xfrm>
            <a:off x="709696" y="1767004"/>
            <a:ext cx="712269" cy="712269"/>
            <a:chOff x="5159141" y="1747121"/>
            <a:chExt cx="712269" cy="712269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5159141" y="1747121"/>
              <a:ext cx="712269" cy="712269"/>
            </a:xfrm>
            <a:prstGeom prst="rect">
              <a:avLst/>
            </a:prstGeom>
            <a:solidFill>
              <a:srgbClr val="447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359399" y="1972117"/>
              <a:ext cx="311753" cy="262277"/>
              <a:chOff x="5359399" y="1639910"/>
              <a:chExt cx="311753" cy="262277"/>
            </a:xfrm>
            <a:solidFill>
              <a:schemeClr val="bg1"/>
            </a:solidFill>
          </p:grpSpPr>
          <p:sp>
            <p:nvSpPr>
              <p:cNvPr id="9" name="AutoShape 120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437603" y="1708008"/>
                <a:ext cx="155344" cy="155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10" name="AutoShape 12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476439" y="1746843"/>
                <a:ext cx="43624" cy="4362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11" name="AutoShape 122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5359399" y="1639910"/>
                <a:ext cx="311753" cy="26227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</p:grp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709696" y="3307705"/>
            <a:ext cx="712269" cy="712269"/>
            <a:chOff x="5159141" y="3007723"/>
            <a:chExt cx="712269" cy="712269"/>
          </a:xfrm>
        </p:grpSpPr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>
              <a:off x="5159141" y="3007723"/>
              <a:ext cx="712269" cy="712269"/>
            </a:xfrm>
            <a:prstGeom prst="rect">
              <a:avLst/>
            </a:prstGeom>
            <a:solidFill>
              <a:srgbClr val="277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359665" y="3208247"/>
              <a:ext cx="311220" cy="311220"/>
              <a:chOff x="5359665" y="2876040"/>
              <a:chExt cx="311220" cy="311220"/>
            </a:xfrm>
            <a:solidFill>
              <a:schemeClr val="bg1"/>
            </a:solidFill>
          </p:grpSpPr>
          <p:sp>
            <p:nvSpPr>
              <p:cNvPr id="14" name="AutoShape 1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359665" y="2876040"/>
                <a:ext cx="311220" cy="31122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15" name="AutoShape 124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447445" y="2963288"/>
                <a:ext cx="136192" cy="13619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16" name="AutoShape 125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5476174" y="2992548"/>
                <a:ext cx="78204" cy="7820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</p:grpSp>
      </p:grpSp>
      <p:grpSp>
        <p:nvGrpSpPr>
          <p:cNvPr id="33" name="组合 32"/>
          <p:cNvGrpSpPr/>
          <p:nvPr>
            <p:custDataLst>
              <p:tags r:id="rId11"/>
            </p:custDataLst>
          </p:nvPr>
        </p:nvGrpSpPr>
        <p:grpSpPr>
          <a:xfrm>
            <a:off x="709696" y="4849041"/>
            <a:ext cx="712269" cy="712269"/>
            <a:chOff x="5159141" y="4301555"/>
            <a:chExt cx="712269" cy="712269"/>
          </a:xfrm>
        </p:grpSpPr>
        <p:sp>
          <p:nvSpPr>
            <p:cNvPr id="18" name="矩形 17"/>
            <p:cNvSpPr/>
            <p:nvPr>
              <p:custDataLst>
                <p:tags r:id="rId12"/>
              </p:custDataLst>
            </p:nvPr>
          </p:nvSpPr>
          <p:spPr>
            <a:xfrm>
              <a:off x="5159141" y="4301555"/>
              <a:ext cx="712269" cy="712269"/>
            </a:xfrm>
            <a:prstGeom prst="rect">
              <a:avLst/>
            </a:prstGeom>
            <a:solidFill>
              <a:srgbClr val="447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59399" y="4526551"/>
              <a:ext cx="311753" cy="262277"/>
              <a:chOff x="5359399" y="4194344"/>
              <a:chExt cx="311753" cy="262277"/>
            </a:xfrm>
            <a:solidFill>
              <a:schemeClr val="bg1"/>
            </a:solidFill>
          </p:grpSpPr>
          <p:sp>
            <p:nvSpPr>
              <p:cNvPr id="21" name="AutoShape 120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437603" y="4262442"/>
                <a:ext cx="155344" cy="155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22" name="AutoShape 12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476439" y="4301277"/>
                <a:ext cx="43624" cy="4362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  <p:sp>
            <p:nvSpPr>
              <p:cNvPr id="23" name="AutoShape 12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359399" y="4194344"/>
                <a:ext cx="311753" cy="26227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思源宋体 CN"/>
                  <a:ea typeface="Source Han Sans Regular"/>
                  <a:cs typeface="+mn-cs"/>
                </a:endParaRPr>
              </a:p>
            </p:txBody>
          </p:sp>
        </p:grpSp>
      </p:grpSp>
      <p:grpSp>
        <p:nvGrpSpPr>
          <p:cNvPr id="37" name="组合 36"/>
          <p:cNvGrpSpPr/>
          <p:nvPr>
            <p:custDataLst>
              <p:tags r:id="rId16"/>
            </p:custDataLst>
          </p:nvPr>
        </p:nvGrpSpPr>
        <p:grpSpPr>
          <a:xfrm>
            <a:off x="205808" y="1723052"/>
            <a:ext cx="9904730" cy="1664335"/>
            <a:chOff x="205808" y="2050064"/>
            <a:chExt cx="9904730" cy="1664335"/>
          </a:xfrm>
        </p:grpSpPr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 flipH="1">
              <a:off x="205808" y="2050064"/>
              <a:ext cx="39583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市场需求</a:t>
              </a:r>
              <a:endParaRPr lang="en-US" altLang="zh-CN" sz="16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8"/>
              </p:custDataLst>
            </p:nvPr>
          </p:nvSpPr>
          <p:spPr>
            <a:xfrm flipH="1">
              <a:off x="1712663" y="2375819"/>
              <a:ext cx="8397875" cy="1338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当前各产业对行业报告分析的需求呈现指数级增长，创业者和投资机构亟需高效的数据研究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工具以应对海量信息处理压力。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传统人工分析模式存在效率低、成本高、主观性强等痛点，市场迫切需要智能化解决方案。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本项目通过构建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AI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驱动的行业数据分析平台，精准切入了投资分析领域的效率提升需求，具有明确的市场定位和商业价值。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9"/>
            </p:custDataLst>
          </p:nvPr>
        </p:nvGrpSpPr>
        <p:grpSpPr>
          <a:xfrm>
            <a:off x="301693" y="3362535"/>
            <a:ext cx="10009505" cy="1062355"/>
            <a:chOff x="301693" y="2486309"/>
            <a:chExt cx="10009505" cy="1062355"/>
          </a:xfrm>
        </p:grpSpPr>
        <p:sp>
          <p:nvSpPr>
            <p:cNvPr id="39" name="文本框 38"/>
            <p:cNvSpPr txBox="1"/>
            <p:nvPr>
              <p:custDataLst>
                <p:tags r:id="rId20"/>
              </p:custDataLst>
            </p:nvPr>
          </p:nvSpPr>
          <p:spPr>
            <a:xfrm flipH="1">
              <a:off x="301693" y="2486309"/>
              <a:ext cx="39583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技术可行性</a:t>
              </a:r>
              <a:endParaRPr lang="zh-CN" altLang="en-US" sz="16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1"/>
              </p:custDataLst>
            </p:nvPr>
          </p:nvSpPr>
          <p:spPr>
            <a:xfrm flipH="1">
              <a:off x="1712663" y="2811429"/>
              <a:ext cx="8598535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项目依托自然语言处理（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NLP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）、大数据聚合和机器学习技术，实现了报告自动化解析、行业知识图谱构建、投资漏洞挖掘等核心功能。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技术架构覆盖从数据采集到智能分析的全流程，符合当前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AI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技术发展趋势，具备可扩展性和持续迭代能力。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22"/>
            </p:custDataLst>
          </p:nvPr>
        </p:nvGrpSpPr>
        <p:grpSpPr>
          <a:xfrm>
            <a:off x="205808" y="4807530"/>
            <a:ext cx="9351645" cy="1290320"/>
            <a:chOff x="205808" y="2764439"/>
            <a:chExt cx="9351645" cy="1290320"/>
          </a:xfrm>
        </p:grpSpPr>
        <p:sp>
          <p:nvSpPr>
            <p:cNvPr id="42" name="文本框 41"/>
            <p:cNvSpPr txBox="1"/>
            <p:nvPr>
              <p:custDataLst>
                <p:tags r:id="rId23"/>
              </p:custDataLst>
            </p:nvPr>
          </p:nvSpPr>
          <p:spPr>
            <a:xfrm flipH="1">
              <a:off x="205808" y="2764439"/>
              <a:ext cx="39583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预期效益</a:t>
              </a:r>
              <a:endParaRPr lang="zh-CN" altLang="en-US" sz="16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4"/>
              </p:custDataLst>
            </p:nvPr>
          </p:nvSpPr>
          <p:spPr>
            <a:xfrm flipH="1">
              <a:off x="1712663" y="3101624"/>
              <a:ext cx="7844790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系统上线后预计可将行业分析效率提升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60%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以上，通过虚拟标签体系实现多维数据关联分析，帮助用户快速定位投资机会。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长期来看，平台积累的行业数据库和</a:t>
              </a:r>
              <a:r>
                <a:rPr lang="en-US" altLang="zh-CN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AI</a:t>
              </a:r>
              <a:r>
                <a:rPr lang="zh-CN" altLang="en-US" sz="1400" dirty="0">
                  <a:solidFill>
                    <a:srgbClr val="27729E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模型将成为核心竞争力，为创投机构提供数据驱动的决策支持服务。</a:t>
              </a:r>
              <a:endParaRPr lang="zh-CN" altLang="en-US" sz="1400" dirty="0">
                <a:solidFill>
                  <a:srgbClr val="27729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0900" y="510897"/>
            <a:ext cx="28702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772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其他方面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7729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rgbClr val="277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/>
          <p:cNvSpPr/>
          <p:nvPr>
            <p:custDataLst>
              <p:tags r:id="rId1"/>
            </p:custDataLst>
          </p:nvPr>
        </p:nvSpPr>
        <p:spPr>
          <a:xfrm rot="16200000">
            <a:off x="5664705" y="2231027"/>
            <a:ext cx="142059" cy="1802876"/>
          </a:xfrm>
          <a:prstGeom prst="triangl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>
            <p:custDataLst>
              <p:tags r:id="rId2"/>
            </p:custDataLst>
          </p:nvPr>
        </p:nvSpPr>
        <p:spPr>
          <a:xfrm rot="5400000">
            <a:off x="6740621" y="2890903"/>
            <a:ext cx="276226" cy="483124"/>
          </a:xfrm>
          <a:prstGeom prst="triangl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等腰三角形 6"/>
          <p:cNvSpPr/>
          <p:nvPr>
            <p:custDataLst>
              <p:tags r:id="rId3"/>
            </p:custDataLst>
          </p:nvPr>
        </p:nvSpPr>
        <p:spPr>
          <a:xfrm rot="5400000" flipH="1">
            <a:off x="6385238" y="3444811"/>
            <a:ext cx="142059" cy="1802876"/>
          </a:xfrm>
          <a:prstGeom prst="triangle">
            <a:avLst/>
          </a:prstGeom>
          <a:solidFill>
            <a:srgbClr val="549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等腰三角形 7"/>
          <p:cNvSpPr/>
          <p:nvPr>
            <p:custDataLst>
              <p:tags r:id="rId4"/>
            </p:custDataLst>
          </p:nvPr>
        </p:nvSpPr>
        <p:spPr>
          <a:xfrm rot="16200000" flipH="1">
            <a:off x="5175154" y="4104687"/>
            <a:ext cx="276226" cy="483124"/>
          </a:xfrm>
          <a:prstGeom prst="triangle">
            <a:avLst/>
          </a:prstGeom>
          <a:solidFill>
            <a:srgbClr val="549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564515" y="1803400"/>
            <a:ext cx="4172585" cy="4222115"/>
          </a:xfrm>
          <a:prstGeom prst="ellipse">
            <a:avLst/>
          </a:prstGeom>
          <a:solidFill>
            <a:srgbClr val="277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844947" y="2090230"/>
            <a:ext cx="16183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竞争优势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947420" y="2588260"/>
            <a:ext cx="34131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相较于传统行业研究方式，本系统具备三大差异化优势：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）通过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AI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实现非结构化数据的自动化处理，较人工分析效率提升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倍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）构建跨行业的投资漏洞检测模型，发现隐藏市场机会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）虚拟标签体系支持多维数据关联分析，突破传统分析维度限制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>
            <p:custDataLst>
              <p:tags r:id="rId8"/>
            </p:custDataLst>
          </p:nvPr>
        </p:nvSpPr>
        <p:spPr>
          <a:xfrm>
            <a:off x="7444105" y="1694815"/>
            <a:ext cx="4183380" cy="4377055"/>
          </a:xfrm>
          <a:prstGeom prst="ellipse">
            <a:avLst/>
          </a:prstGeom>
          <a:solidFill>
            <a:srgbClr val="549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657590" y="2088960"/>
            <a:ext cx="16183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风险分析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7988935" y="2487930"/>
            <a:ext cx="2809240" cy="5039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主要风险集中于数据合规性（需取得第三方数据授权）和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NLP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技术成熟度（专业术语识别准确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率），建议采用分阶段验证策略，优先聚焦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个核心行业的模型训练。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911" r="26304" b="2288"/>
          <a:stretch>
            <a:fillRect/>
          </a:stretch>
        </p:blipFill>
        <p:spPr>
          <a:xfrm>
            <a:off x="3645005" y="779391"/>
            <a:ext cx="4917191" cy="5278439"/>
          </a:xfrm>
          <a:custGeom>
            <a:avLst/>
            <a:gdLst>
              <a:gd name="connsiteX0" fmla="*/ 2574022 w 4917191"/>
              <a:gd name="connsiteY0" fmla="*/ 2354 h 5278439"/>
              <a:gd name="connsiteX1" fmla="*/ 3024052 w 4917191"/>
              <a:gd name="connsiteY1" fmla="*/ 127833 h 5278439"/>
              <a:gd name="connsiteX2" fmla="*/ 3040303 w 4917191"/>
              <a:gd name="connsiteY2" fmla="*/ 147526 h 5278439"/>
              <a:gd name="connsiteX3" fmla="*/ 3396945 w 4917191"/>
              <a:gd name="connsiteY3" fmla="*/ 373018 h 5278439"/>
              <a:gd name="connsiteX4" fmla="*/ 4087769 w 4917191"/>
              <a:gd name="connsiteY4" fmla="*/ 802808 h 5278439"/>
              <a:gd name="connsiteX5" fmla="*/ 4371245 w 4917191"/>
              <a:gd name="connsiteY5" fmla="*/ 977766 h 5278439"/>
              <a:gd name="connsiteX6" fmla="*/ 4469235 w 4917191"/>
              <a:gd name="connsiteY6" fmla="*/ 1034305 h 5278439"/>
              <a:gd name="connsiteX7" fmla="*/ 4769925 w 4917191"/>
              <a:gd name="connsiteY7" fmla="*/ 1360534 h 5278439"/>
              <a:gd name="connsiteX8" fmla="*/ 4793216 w 4917191"/>
              <a:gd name="connsiteY8" fmla="*/ 1410824 h 5278439"/>
              <a:gd name="connsiteX9" fmla="*/ 4876270 w 4917191"/>
              <a:gd name="connsiteY9" fmla="*/ 1669962 h 5278439"/>
              <a:gd name="connsiteX10" fmla="*/ 4917191 w 4917191"/>
              <a:gd name="connsiteY10" fmla="*/ 1886071 h 5278439"/>
              <a:gd name="connsiteX11" fmla="*/ 4904434 w 4917191"/>
              <a:gd name="connsiteY11" fmla="*/ 2301976 h 5278439"/>
              <a:gd name="connsiteX12" fmla="*/ 4876680 w 4917191"/>
              <a:gd name="connsiteY12" fmla="*/ 2996645 h 5278439"/>
              <a:gd name="connsiteX13" fmla="*/ 4872810 w 4917191"/>
              <a:gd name="connsiteY13" fmla="*/ 3018037 h 5278439"/>
              <a:gd name="connsiteX14" fmla="*/ 4867185 w 4917191"/>
              <a:gd name="connsiteY14" fmla="*/ 3350293 h 5278439"/>
              <a:gd name="connsiteX15" fmla="*/ 4645439 w 4917191"/>
              <a:gd name="connsiteY15" fmla="*/ 4118875 h 5278439"/>
              <a:gd name="connsiteX16" fmla="*/ 4254098 w 4917191"/>
              <a:gd name="connsiteY16" fmla="*/ 4443206 h 5278439"/>
              <a:gd name="connsiteX17" fmla="*/ 3972931 w 4917191"/>
              <a:gd name="connsiteY17" fmla="*/ 4584034 h 5278439"/>
              <a:gd name="connsiteX18" fmla="*/ 3969924 w 4917191"/>
              <a:gd name="connsiteY18" fmla="*/ 4596441 h 5278439"/>
              <a:gd name="connsiteX19" fmla="*/ 3495598 w 4917191"/>
              <a:gd name="connsiteY19" fmla="*/ 4840280 h 5278439"/>
              <a:gd name="connsiteX20" fmla="*/ 2885278 w 4917191"/>
              <a:gd name="connsiteY20" fmla="*/ 5168121 h 5278439"/>
              <a:gd name="connsiteX21" fmla="*/ 2841386 w 4917191"/>
              <a:gd name="connsiteY21" fmla="*/ 5181146 h 5278439"/>
              <a:gd name="connsiteX22" fmla="*/ 2380237 w 4917191"/>
              <a:gd name="connsiteY22" fmla="*/ 5278439 h 5278439"/>
              <a:gd name="connsiteX23" fmla="*/ 2075681 w 4917191"/>
              <a:gd name="connsiteY23" fmla="*/ 5228413 h 5278439"/>
              <a:gd name="connsiteX24" fmla="*/ 1541424 w 4917191"/>
              <a:gd name="connsiteY24" fmla="*/ 4944197 h 5278439"/>
              <a:gd name="connsiteX25" fmla="*/ 1506777 w 4917191"/>
              <a:gd name="connsiteY25" fmla="*/ 4908234 h 5278439"/>
              <a:gd name="connsiteX26" fmla="*/ 842698 w 4917191"/>
              <a:gd name="connsiteY26" fmla="*/ 4492794 h 5278439"/>
              <a:gd name="connsiteX27" fmla="*/ 795191 w 4917191"/>
              <a:gd name="connsiteY27" fmla="*/ 4477362 h 5278439"/>
              <a:gd name="connsiteX28" fmla="*/ 393633 w 4917191"/>
              <a:gd name="connsiteY28" fmla="*/ 4209483 h 5278439"/>
              <a:gd name="connsiteX29" fmla="*/ 137667 w 4917191"/>
              <a:gd name="connsiteY29" fmla="*/ 3899326 h 5278439"/>
              <a:gd name="connsiteX30" fmla="*/ 0 w 4917191"/>
              <a:gd name="connsiteY30" fmla="*/ 3415513 h 5278439"/>
              <a:gd name="connsiteX31" fmla="*/ 9749 w 4917191"/>
              <a:gd name="connsiteY31" fmla="*/ 3012015 h 5278439"/>
              <a:gd name="connsiteX32" fmla="*/ 49204 w 4917191"/>
              <a:gd name="connsiteY32" fmla="*/ 1884112 h 5278439"/>
              <a:gd name="connsiteX33" fmla="*/ 119351 w 4917191"/>
              <a:gd name="connsiteY33" fmla="*/ 1437432 h 5278439"/>
              <a:gd name="connsiteX34" fmla="*/ 610851 w 4917191"/>
              <a:gd name="connsiteY34" fmla="*/ 873325 h 5278439"/>
              <a:gd name="connsiteX35" fmla="*/ 1864248 w 4917191"/>
              <a:gd name="connsiteY35" fmla="*/ 207178 h 5278439"/>
              <a:gd name="connsiteX36" fmla="*/ 2027209 w 4917191"/>
              <a:gd name="connsiteY36" fmla="*/ 125759 h 5278439"/>
              <a:gd name="connsiteX37" fmla="*/ 2415387 w 4917191"/>
              <a:gd name="connsiteY37" fmla="*/ 4248 h 5278439"/>
              <a:gd name="connsiteX38" fmla="*/ 2574022 w 4917191"/>
              <a:gd name="connsiteY38" fmla="*/ 2354 h 527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17191" h="5278439">
                <a:moveTo>
                  <a:pt x="2574022" y="2354"/>
                </a:moveTo>
                <a:cubicBezTo>
                  <a:pt x="2730077" y="13135"/>
                  <a:pt x="2878819" y="60196"/>
                  <a:pt x="3024052" y="127833"/>
                </a:cubicBezTo>
                <a:cubicBezTo>
                  <a:pt x="3028754" y="135538"/>
                  <a:pt x="3033457" y="143243"/>
                  <a:pt x="3040303" y="147526"/>
                </a:cubicBezTo>
                <a:cubicBezTo>
                  <a:pt x="3160112" y="222476"/>
                  <a:pt x="3277136" y="298067"/>
                  <a:pt x="3396945" y="373018"/>
                </a:cubicBezTo>
                <a:cubicBezTo>
                  <a:pt x="3626292" y="516494"/>
                  <a:pt x="3855638" y="659972"/>
                  <a:pt x="4087769" y="802808"/>
                </a:cubicBezTo>
                <a:cubicBezTo>
                  <a:pt x="4180192" y="860627"/>
                  <a:pt x="4276039" y="920588"/>
                  <a:pt x="4371245" y="977766"/>
                </a:cubicBezTo>
                <a:cubicBezTo>
                  <a:pt x="4404836" y="996399"/>
                  <a:pt x="4435644" y="1015672"/>
                  <a:pt x="4469235" y="1034305"/>
                </a:cubicBezTo>
                <a:cubicBezTo>
                  <a:pt x="4584533" y="1127866"/>
                  <a:pt x="4695544" y="1228271"/>
                  <a:pt x="4769925" y="1360534"/>
                </a:cubicBezTo>
                <a:cubicBezTo>
                  <a:pt x="4779331" y="1375943"/>
                  <a:pt x="4786593" y="1394775"/>
                  <a:pt x="4793216" y="1410824"/>
                </a:cubicBezTo>
                <a:cubicBezTo>
                  <a:pt x="4822041" y="1497917"/>
                  <a:pt x="4853010" y="1581588"/>
                  <a:pt x="4876270" y="1669962"/>
                </a:cubicBezTo>
                <a:cubicBezTo>
                  <a:pt x="4895050" y="1738863"/>
                  <a:pt x="4903337" y="1813108"/>
                  <a:pt x="4917191" y="1886071"/>
                </a:cubicBezTo>
                <a:cubicBezTo>
                  <a:pt x="4911083" y="2025133"/>
                  <a:pt x="4907759" y="2163555"/>
                  <a:pt x="4904434" y="2301976"/>
                </a:cubicBezTo>
                <a:cubicBezTo>
                  <a:pt x="4895897" y="2532392"/>
                  <a:pt x="4884577" y="2763448"/>
                  <a:pt x="4876680" y="2996645"/>
                </a:cubicBezTo>
                <a:cubicBezTo>
                  <a:pt x="4875176" y="3002848"/>
                  <a:pt x="4874313" y="3011834"/>
                  <a:pt x="4872810" y="3018037"/>
                </a:cubicBezTo>
                <a:cubicBezTo>
                  <a:pt x="4868653" y="3127362"/>
                  <a:pt x="4867919" y="3238827"/>
                  <a:pt x="4867185" y="3350293"/>
                </a:cubicBezTo>
                <a:cubicBezTo>
                  <a:pt x="4872309" y="3627357"/>
                  <a:pt x="4815370" y="3889409"/>
                  <a:pt x="4645439" y="4118875"/>
                </a:cubicBezTo>
                <a:cubicBezTo>
                  <a:pt x="4539583" y="4257451"/>
                  <a:pt x="4405286" y="4361565"/>
                  <a:pt x="4254098" y="4443206"/>
                </a:cubicBezTo>
                <a:cubicBezTo>
                  <a:pt x="4159022" y="4488507"/>
                  <a:pt x="4067368" y="4535951"/>
                  <a:pt x="3972931" y="4584034"/>
                </a:cubicBezTo>
                <a:cubicBezTo>
                  <a:pt x="3970148" y="4584674"/>
                  <a:pt x="3969285" y="4593659"/>
                  <a:pt x="3969924" y="4596441"/>
                </a:cubicBezTo>
                <a:cubicBezTo>
                  <a:pt x="3809747" y="4677220"/>
                  <a:pt x="3652352" y="4757359"/>
                  <a:pt x="3495598" y="4840280"/>
                </a:cubicBezTo>
                <a:cubicBezTo>
                  <a:pt x="3291944" y="4948633"/>
                  <a:pt x="3088291" y="5056986"/>
                  <a:pt x="2885278" y="5168121"/>
                </a:cubicBezTo>
                <a:cubicBezTo>
                  <a:pt x="2871362" y="5171322"/>
                  <a:pt x="2854023" y="5172382"/>
                  <a:pt x="2841386" y="5181146"/>
                </a:cubicBezTo>
                <a:cubicBezTo>
                  <a:pt x="2695348" y="5246957"/>
                  <a:pt x="2540992" y="5276607"/>
                  <a:pt x="2380237" y="5278439"/>
                </a:cubicBezTo>
                <a:cubicBezTo>
                  <a:pt x="2277289" y="5264045"/>
                  <a:pt x="2172838" y="5255854"/>
                  <a:pt x="2075681" y="5228413"/>
                </a:cubicBezTo>
                <a:cubicBezTo>
                  <a:pt x="1875799" y="5174811"/>
                  <a:pt x="1714722" y="5047847"/>
                  <a:pt x="1541424" y="4944197"/>
                </a:cubicBezTo>
                <a:cubicBezTo>
                  <a:pt x="1529875" y="4932209"/>
                  <a:pt x="1520469" y="4916800"/>
                  <a:pt x="1506777" y="4908234"/>
                </a:cubicBezTo>
                <a:cubicBezTo>
                  <a:pt x="1287060" y="4768400"/>
                  <a:pt x="1064559" y="4629206"/>
                  <a:pt x="842698" y="4492794"/>
                </a:cubicBezTo>
                <a:cubicBezTo>
                  <a:pt x="829006" y="4484228"/>
                  <a:pt x="811027" y="4482506"/>
                  <a:pt x="795191" y="4477362"/>
                </a:cubicBezTo>
                <a:cubicBezTo>
                  <a:pt x="660411" y="4388282"/>
                  <a:pt x="524127" y="4305406"/>
                  <a:pt x="393633" y="4209483"/>
                </a:cubicBezTo>
                <a:cubicBezTo>
                  <a:pt x="284318" y="4129189"/>
                  <a:pt x="198356" y="4023022"/>
                  <a:pt x="137667" y="3899326"/>
                </a:cubicBezTo>
                <a:cubicBezTo>
                  <a:pt x="50456" y="3749513"/>
                  <a:pt x="15486" y="3584754"/>
                  <a:pt x="0" y="3415513"/>
                </a:cubicBezTo>
                <a:cubicBezTo>
                  <a:pt x="4604" y="3282655"/>
                  <a:pt x="5785" y="3147655"/>
                  <a:pt x="9749" y="3012015"/>
                </a:cubicBezTo>
                <a:cubicBezTo>
                  <a:pt x="23113" y="2636975"/>
                  <a:pt x="36478" y="2261934"/>
                  <a:pt x="49204" y="1884112"/>
                </a:cubicBezTo>
                <a:cubicBezTo>
                  <a:pt x="54895" y="1730501"/>
                  <a:pt x="67432" y="1581174"/>
                  <a:pt x="119351" y="1437432"/>
                </a:cubicBezTo>
                <a:cubicBezTo>
                  <a:pt x="214168" y="1187169"/>
                  <a:pt x="378502" y="997066"/>
                  <a:pt x="610851" y="873325"/>
                </a:cubicBezTo>
                <a:cubicBezTo>
                  <a:pt x="1024587" y="646353"/>
                  <a:pt x="1446449" y="429227"/>
                  <a:pt x="1864248" y="207178"/>
                </a:cubicBezTo>
                <a:cubicBezTo>
                  <a:pt x="1916713" y="180465"/>
                  <a:pt x="1971961" y="153112"/>
                  <a:pt x="2027209" y="125759"/>
                </a:cubicBezTo>
                <a:cubicBezTo>
                  <a:pt x="2155461" y="84541"/>
                  <a:pt x="2287135" y="45465"/>
                  <a:pt x="2415387" y="4248"/>
                </a:cubicBezTo>
                <a:cubicBezTo>
                  <a:pt x="2469172" y="-802"/>
                  <a:pt x="2522003" y="-1240"/>
                  <a:pt x="2574022" y="2354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036247" y="1049533"/>
            <a:ext cx="2119506" cy="2646878"/>
          </a:xfrm>
          <a:prstGeom prst="rect">
            <a:avLst/>
          </a:prstGeom>
          <a:noFill/>
          <a:effectLst>
            <a:outerShdw dist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03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4811" y="3677801"/>
            <a:ext cx="43023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涉众分析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5655" y="4416870"/>
            <a:ext cx="3920690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/>
                <a:ea typeface="Source Han Sans Regular"/>
                <a:cs typeface="+mn-cs"/>
              </a:rPr>
              <a:t>Add your title here Add your title here Add your title here Add your title here Add your title here Add your title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Regular"/>
              <a:ea typeface="Source Han Sans Regular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592" y="271914"/>
            <a:ext cx="11588817" cy="6314173"/>
          </a:xfrm>
          <a:prstGeom prst="rect">
            <a:avLst/>
          </a:prstGeom>
          <a:noFill/>
          <a:ln w="15875">
            <a:solidFill>
              <a:srgbClr val="27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10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00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101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102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103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04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05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06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07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08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09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10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1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2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3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4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5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6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7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8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19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20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1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2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3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4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5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6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7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8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29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30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1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2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3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4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5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6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7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8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39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40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1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2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3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4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5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6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7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8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49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5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50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51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52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53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54.xml><?xml version="1.0" encoding="utf-8"?>
<p:tagLst xmlns:p="http://schemas.openxmlformats.org/presentationml/2006/main">
  <p:tag name="KSO_WM_DIAGRAM_VIRTUALLY_FRAME" val="{&quot;height&quot;:346.96732283464564,&quot;left&quot;:23.75314960629921,&quot;top&quot;:149.93267716535433,&quot;width&quot;:912.4468503937009}"/>
</p:tagLst>
</file>

<file path=ppt/tags/tag155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56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57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58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59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6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60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61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62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63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64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65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66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67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68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69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7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70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71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72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173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74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75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76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77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78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179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80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1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2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3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4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5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6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7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8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89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190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1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2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3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4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5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6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7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8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199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20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200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01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02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03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04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05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06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07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08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09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210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1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2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3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4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5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6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7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8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19.xml><?xml version="1.0" encoding="utf-8"?>
<p:tagLst xmlns:p="http://schemas.openxmlformats.org/presentationml/2006/main">
  <p:tag name="KSO_WM_DIAGRAM_VIRTUALLY_FRAME" val="{&quot;height&quot;:435.06598425196853,&quot;left&quot;:35.05,&quot;top&quot;:175.30031496062992,&quot;width&quot;:891.5661417322833}"/>
</p:tagLst>
</file>

<file path=ppt/tags/tag22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220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21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22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23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24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25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26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27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28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29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230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1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2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3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4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5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6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7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8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39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4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240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41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42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43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44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45.xml><?xml version="1.0" encoding="utf-8"?>
<p:tagLst xmlns:p="http://schemas.openxmlformats.org/presentationml/2006/main">
  <p:tag name="KSO_WM_DIAGRAM_VIRTUALLY_FRAME" val="{&quot;height&quot;:514.3425984251968,&quot;left&quot;:23.75314960629921,&quot;top&quot;:90.02929133858268,&quot;width&quot;:912.4468503937009}"/>
</p:tagLst>
</file>

<file path=ppt/tags/tag246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47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48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49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250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1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2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3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4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5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6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7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8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59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260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1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2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3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4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5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6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7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8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69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270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1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2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3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4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5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6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7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8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79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280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1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2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3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4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5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6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7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8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89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290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1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2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3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4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5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6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7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8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299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30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300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01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02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03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04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05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06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07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08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09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1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310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11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12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13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14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15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16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17.xml><?xml version="1.0" encoding="utf-8"?>
<p:tagLst xmlns:p="http://schemas.openxmlformats.org/presentationml/2006/main">
  <p:tag name="KSO_WM_DIAGRAM_VIRTUALLY_FRAME" val="{&quot;height&quot;:519.5425984251967,&quot;left&quot;:23.75314960629921,&quot;top&quot;:84.82929133858268,&quot;width&quot;:912.4468503937009}"/>
</p:tagLst>
</file>

<file path=ppt/tags/tag318.xml><?xml version="1.0" encoding="utf-8"?>
<p:tagLst xmlns:p="http://schemas.openxmlformats.org/presentationml/2006/main">
  <p:tag name="COMMONDATA" val="eyJoZGlkIjoiYThkMzk3NzM1NjI1NTg5NjFmNzQyY2UyOTg2MjEzNGMifQ=="/>
</p:tagLst>
</file>

<file path=ppt/tags/tag32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33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34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35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36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37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38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39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4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40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41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42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43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44.xml><?xml version="1.0" encoding="utf-8"?>
<p:tagLst xmlns:p="http://schemas.openxmlformats.org/presentationml/2006/main">
  <p:tag name="KSO_WM_DIAGRAM_VIRTUALLY_FRAME" val="{&quot;height&quot;:355.0467716535433,&quot;left&quot;:55.881574803149576,&quot;top&quot;:136.82338582677164,&quot;width&quot;:816.8284251968503}"/>
</p:tagLst>
</file>

<file path=ppt/tags/tag45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46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47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48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49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5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50.xml><?xml version="1.0" encoding="utf-8"?>
<p:tagLst xmlns:p="http://schemas.openxmlformats.org/presentationml/2006/main">
  <p:tag name="KSO_WM_DIAGRAM_VIRTUALLY_FRAME" val="{&quot;height&quot;:373.703622047244,&quot;left&quot;:11.455354330708634,&quot;top&quot;:136.82338582677164,&quot;width&quot;:861.2546456692911}"/>
</p:tagLst>
</file>

<file path=ppt/tags/tag51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52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53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54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55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56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57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58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59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6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60.xml><?xml version="1.0" encoding="utf-8"?>
<p:tagLst xmlns:p="http://schemas.openxmlformats.org/presentationml/2006/main">
  <p:tag name="KSO_WM_DIAGRAM_VIRTUALLY_FRAME" val="{&quot;height&quot;:562.2258267716536,&quot;left&quot;:44.45,&quot;top&quot;:133.44913385826771,&quot;width&quot;:871.1}"/>
</p:tagLst>
</file>

<file path=ppt/tags/tag61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2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3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4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5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6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7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8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69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70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1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2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3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4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5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6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7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8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79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.xml><?xml version="1.0" encoding="utf-8"?>
<p:tagLst xmlns:p="http://schemas.openxmlformats.org/presentationml/2006/main">
  <p:tag name="KSO_WM_DIAGRAM_VIRTUALLY_FRAME" val="{&quot;height&quot;:495.7768503937008,&quot;left&quot;:536.940157480315,&quot;top&quot;:47.043464566929124,&quot;width&quot;:371.109842519685}"/>
</p:tagLst>
</file>

<file path=ppt/tags/tag80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1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2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3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4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5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6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7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8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89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.xml><?xml version="1.0" encoding="utf-8"?>
<p:tagLst xmlns:p="http://schemas.openxmlformats.org/presentationml/2006/main">
  <p:tag name="KSO_WM_DIAGRAM_VIRTUALLY_FRAME" val="{&quot;height&quot;:388.3271653543309,&quot;left&quot;:107.64748031496065,&quot;top&quot;:170.40188976377954,&quot;width&quot;:743.0999999999999}"/>
</p:tagLst>
</file>

<file path=ppt/tags/tag90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1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2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3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4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5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6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7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8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ags/tag99.xml><?xml version="1.0" encoding="utf-8"?>
<p:tagLst xmlns:p="http://schemas.openxmlformats.org/presentationml/2006/main">
  <p:tag name="KSO_WM_DIAGRAM_VIRTUALLY_FRAME" val="{&quot;height&quot;:364.0949606299213,&quot;left&quot;:58.2,&quot;top&quot;:121.8,&quot;width&quot;:835.963700787401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5179</Words>
  <Application>WPS 演示</Application>
  <PresentationFormat>宽屏</PresentationFormat>
  <Paragraphs>366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Arial</vt:lpstr>
      <vt:lpstr>等线</vt:lpstr>
      <vt:lpstr>站酷小薇LOGO体</vt:lpstr>
      <vt:lpstr>Source Han Sans Regular</vt:lpstr>
      <vt:lpstr>AMGDT</vt:lpstr>
      <vt:lpstr>思源宋体 CN</vt:lpstr>
      <vt:lpstr>Calibri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樊 谕</dc:creator>
  <cp:lastModifiedBy>谢宝玛</cp:lastModifiedBy>
  <cp:revision>27</cp:revision>
  <dcterms:created xsi:type="dcterms:W3CDTF">2019-08-29T12:09:00Z</dcterms:created>
  <dcterms:modified xsi:type="dcterms:W3CDTF">2025-03-21T07:55:23Z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8CBE6869C83D46B2A49E49B3D07D7D47_13</vt:lpwstr>
  </property>
  <property fmtid="{D5CDD505-2E9C-101B-9397-08002B2CF9AE}" pid="3" name="KSOProductBuildVer">
    <vt:lpwstr>2052-12.1.0.20305</vt:lpwstr>
  </property>
  <property fmtid="{D5CDD505-2E9C-101B-9397-08002B2CF9AE}" pid="4" name="KSOTemplateUUID">
    <vt:lpwstr>v1.0_mb_bWrd0b0cdiHKmdbVRxL9VQ==</vt:lpwstr>
  </property>
</Properties>
</file>